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5"/>
  </p:notesMasterIdLst>
  <p:handoutMasterIdLst>
    <p:handoutMasterId r:id="rId26"/>
  </p:handoutMasterIdLst>
  <p:sldIdLst>
    <p:sldId id="258" r:id="rId5"/>
    <p:sldId id="326" r:id="rId6"/>
    <p:sldId id="340" r:id="rId7"/>
    <p:sldId id="341" r:id="rId8"/>
    <p:sldId id="344" r:id="rId9"/>
    <p:sldId id="345" r:id="rId10"/>
    <p:sldId id="351" r:id="rId11"/>
    <p:sldId id="289" r:id="rId12"/>
    <p:sldId id="355" r:id="rId13"/>
    <p:sldId id="346" r:id="rId14"/>
    <p:sldId id="302" r:id="rId15"/>
    <p:sldId id="300" r:id="rId16"/>
    <p:sldId id="357" r:id="rId17"/>
    <p:sldId id="348" r:id="rId18"/>
    <p:sldId id="339" r:id="rId19"/>
    <p:sldId id="350" r:id="rId20"/>
    <p:sldId id="307" r:id="rId21"/>
    <p:sldId id="337" r:id="rId22"/>
    <p:sldId id="267" r:id="rId23"/>
    <p:sldId id="330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FF"/>
    <a:srgbClr val="FF9900"/>
    <a:srgbClr val="CC00CC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433" autoAdjust="0"/>
    <p:restoredTop sz="85087" autoAdjust="0"/>
  </p:normalViewPr>
  <p:slideViewPr>
    <p:cSldViewPr snapToGrid="0" snapToObjects="1">
      <p:cViewPr varScale="1">
        <p:scale>
          <a:sx n="94" d="100"/>
          <a:sy n="94" d="100"/>
        </p:scale>
        <p:origin x="462" y="84"/>
      </p:cViewPr>
      <p:guideLst/>
    </p:cSldViewPr>
  </p:slideViewPr>
  <p:outlineViewPr>
    <p:cViewPr>
      <p:scale>
        <a:sx n="33" d="100"/>
        <a:sy n="33" d="100"/>
      </p:scale>
      <p:origin x="0" y="-31296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02" d="100"/>
          <a:sy n="102" d="100"/>
        </p:scale>
        <p:origin x="1512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F77051E-B811-D949-830F-55D35BA79CE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2EC375-152E-3F4A-8C1A-308E3DFABC4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830E4C-56B7-2443-B370-610F8D1BCD9C}" type="datetimeFigureOut">
              <a:rPr lang="en-US" smtClean="0"/>
              <a:t>7/9/2026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AD90D4-C48B-C647-BA8A-B43CFA99A43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40E78B-91EF-F148-8F7B-2AEC532510C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7D0152-5968-C24B-9EC0-2DFF74304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2488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CD2FD1-B169-9B41-A890-0ECD81C3476C}" type="datetimeFigureOut">
              <a:rPr lang="en-US" smtClean="0"/>
              <a:t>7/9/2026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9943EA-69D9-7E49-97CD-A49926F617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127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brand.uiowa.edu/graphic-elements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brand.uiowa.edu/graphic-elements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943EA-69D9-7E49-97CD-A49926F617C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1822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64718C-9B31-79A4-9D35-6BBDFDE666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956B219-CCFE-DB5B-55C6-98674712F38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D6FCB21-1D36-A825-9DA9-ECC7DFC88F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Download the full brand icon set at </a:t>
            </a:r>
            <a:r>
              <a:rPr lang="en-US" sz="1200" dirty="0">
                <a:hlinkClick r:id="rId3"/>
              </a:rPr>
              <a:t>brand.uiowa.edu/graphic-elements</a:t>
            </a: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B4317B-98A2-92B2-4CB9-EC4FC598569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943EA-69D9-7E49-97CD-A49926F617C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18448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943EA-69D9-7E49-97CD-A49926F617C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6183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C30B3E-3C93-5AEB-251D-0F3A98AF41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80A4908-F706-E2D7-2C21-8DEA1512EBE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ABE9F16-2FA4-7A04-20FE-08334C1252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Download the full brand icon set at </a:t>
            </a:r>
            <a:r>
              <a:rPr lang="en-US" sz="1200" dirty="0">
                <a:hlinkClick r:id="rId3"/>
              </a:rPr>
              <a:t>brand.uiowa.edu/graphic-elements</a:t>
            </a: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4B766D-A53B-951C-81D9-F725739E9E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943EA-69D9-7E49-97CD-A49926F617C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34475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943EA-69D9-7E49-97CD-A49926F617C9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1642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943EA-69D9-7E49-97CD-A49926F617C9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8212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943EA-69D9-7E49-97CD-A49926F617C9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4217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943EA-69D9-7E49-97CD-A49926F617C9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74767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943EA-69D9-7E49-97CD-A49926F617C9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56761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– Solid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BAE84-700B-054E-8730-2262E5327E6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74725" y="2677626"/>
            <a:ext cx="10354360" cy="1843238"/>
          </a:xfrm>
        </p:spPr>
        <p:txBody>
          <a:bodyPr lIns="0" tIns="0" rIns="0" bIns="0" anchor="t" anchorCtr="0">
            <a:normAutofit/>
          </a:bodyPr>
          <a:lstStyle>
            <a:lvl1pPr algn="l">
              <a:defRPr sz="60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 Title Goes </a:t>
            </a:r>
            <a:br>
              <a:rPr lang="en-US" dirty="0"/>
            </a:br>
            <a:r>
              <a:rPr lang="en-US" dirty="0"/>
              <a:t>Right Here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4E1A789-3A04-9240-BCEC-3DACF2B52870}"/>
              </a:ext>
            </a:extLst>
          </p:cNvPr>
          <p:cNvCxnSpPr>
            <a:cxnSpLocks/>
          </p:cNvCxnSpPr>
          <p:nvPr userDrawn="1"/>
        </p:nvCxnSpPr>
        <p:spPr>
          <a:xfrm>
            <a:off x="974126" y="2339665"/>
            <a:ext cx="768531" cy="0"/>
          </a:xfrm>
          <a:prstGeom prst="line">
            <a:avLst/>
          </a:prstGeom>
          <a:ln w="635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ubtitle 2">
            <a:extLst>
              <a:ext uri="{FF2B5EF4-FFF2-40B4-BE49-F238E27FC236}">
                <a16:creationId xmlns:a16="http://schemas.microsoft.com/office/drawing/2014/main" id="{7055E247-542B-D541-8F36-DBA97343BC9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74725" y="4709626"/>
            <a:ext cx="10354360" cy="407460"/>
          </a:xfrm>
        </p:spPr>
        <p:txBody>
          <a:bodyPr lIns="0" tIns="0" rIns="0" bIns="0"/>
          <a:lstStyle>
            <a:lvl1pPr marL="0" indent="0" algn="l">
              <a:buNone/>
              <a:defRPr sz="2400" b="1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PRESENTATION SUBTITLE</a:t>
            </a:r>
          </a:p>
        </p:txBody>
      </p:sp>
      <p:sp>
        <p:nvSpPr>
          <p:cNvPr id="6" name="Text Placeholder 15">
            <a:extLst>
              <a:ext uri="{FF2B5EF4-FFF2-40B4-BE49-F238E27FC236}">
                <a16:creationId xmlns:a16="http://schemas.microsoft.com/office/drawing/2014/main" id="{2BBC7A98-1B1E-8545-AABD-0F79723A23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74725" y="5148794"/>
            <a:ext cx="10354360" cy="463108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Month XX, 2020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AA810B86-CAB7-EA43-BC2F-6E66762DC8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52500" y="1774216"/>
            <a:ext cx="10376585" cy="365125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l">
              <a:defRPr sz="2200" b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/>
              <a:t>State Hygienic Laboratory</a:t>
            </a:r>
            <a:endParaRPr lang="en-US" dirty="0"/>
          </a:p>
        </p:txBody>
      </p:sp>
      <p:pic>
        <p:nvPicPr>
          <p:cNvPr id="12" name="Picture 11" descr="The University of Iowa">
            <a:extLst>
              <a:ext uri="{FF2B5EF4-FFF2-40B4-BE49-F238E27FC236}">
                <a16:creationId xmlns:a16="http://schemas.microsoft.com/office/drawing/2014/main" id="{A096FDD2-3609-3C49-9ED5-616F9E36DB0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25016" y="0"/>
            <a:ext cx="2693773" cy="1279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9010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60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 Slide - 2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AAEF4-B950-814D-A811-CD17BDDF04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2500" y="389509"/>
            <a:ext cx="10287000" cy="1331865"/>
          </a:xfrm>
        </p:spPr>
        <p:txBody>
          <a:bodyPr lIns="0" tIns="0" rIns="0" bIns="0"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 </a:t>
            </a:r>
            <a:br>
              <a:rPr lang="en-US" dirty="0"/>
            </a:br>
            <a:r>
              <a:rPr lang="en-US" dirty="0"/>
              <a:t>that runs to two lines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BB5BDD8-8221-F040-8AE0-3F33C4E24CA0}"/>
              </a:ext>
            </a:extLst>
          </p:cNvPr>
          <p:cNvCxnSpPr>
            <a:cxnSpLocks/>
          </p:cNvCxnSpPr>
          <p:nvPr userDrawn="1"/>
        </p:nvCxnSpPr>
        <p:spPr>
          <a:xfrm>
            <a:off x="952500" y="1734062"/>
            <a:ext cx="768531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CD2525-98F9-924C-B8E5-083B38E282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500" y="2050741"/>
            <a:ext cx="10287000" cy="3892859"/>
          </a:xfrm>
        </p:spPr>
        <p:txBody>
          <a:bodyPr lIns="0" tIns="0" rIns="0" bIns="0"/>
          <a:lstStyle>
            <a:lvl1pPr marL="228600" indent="-228600">
              <a:buClr>
                <a:schemeClr val="tx2"/>
              </a:buClr>
              <a:buSzPct val="95000"/>
              <a:buFont typeface="Arial" panose="020B0604020202020204" pitchFamily="34" charset="0"/>
              <a:buChar char="•"/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685800" indent="-228600">
              <a:buClr>
                <a:schemeClr val="tx2"/>
              </a:buClr>
              <a:buSzPct val="100000"/>
              <a:buFont typeface="Roboto" panose="02000000000000000000" pitchFamily="2" charset="0"/>
              <a:buChar char="–"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1143000" indent="-228600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600200" indent="-228600">
              <a:buClr>
                <a:schemeClr val="tx2"/>
              </a:buClr>
              <a:buSzPct val="100000"/>
              <a:buFont typeface="Arial" panose="020B0604020202020204" pitchFamily="34" charset="0"/>
              <a:buChar char="‒"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2057400" indent="-228600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995AAAF-3BA6-4445-BF32-091644479611}"/>
              </a:ext>
            </a:extLst>
          </p:cNvPr>
          <p:cNvSpPr/>
          <p:nvPr userDrawn="1"/>
        </p:nvSpPr>
        <p:spPr>
          <a:xfrm>
            <a:off x="0" y="6389511"/>
            <a:ext cx="12192000" cy="4684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pic>
        <p:nvPicPr>
          <p:cNvPr id="14" name="Picture 13" descr="The University of Iowa">
            <a:extLst>
              <a:ext uri="{FF2B5EF4-FFF2-40B4-BE49-F238E27FC236}">
                <a16:creationId xmlns:a16="http://schemas.microsoft.com/office/drawing/2014/main" id="{0AA5F87C-9826-7441-9CF2-6F364BF7D9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6131555"/>
            <a:ext cx="1545021" cy="733885"/>
          </a:xfrm>
          <a:prstGeom prst="rect">
            <a:avLst/>
          </a:prstGeom>
        </p:spPr>
      </p:pic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8678EF36-A6E8-DB4E-8C3A-B3624ECEE4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19853" y="6441192"/>
            <a:ext cx="86841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State Hygienic Laboratory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8979633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0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600" userDrawn="1">
          <p15:clr>
            <a:srgbClr val="FBAE40"/>
          </p15:clr>
        </p15:guide>
        <p15:guide id="4" pos="7080" userDrawn="1">
          <p15:clr>
            <a:srgbClr val="FBAE40"/>
          </p15:clr>
        </p15:guide>
        <p15:guide id="8" orient="horz" pos="3744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62D2F673-8F81-4982-AA66-35312BF38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499" y="526777"/>
            <a:ext cx="10287001" cy="869089"/>
          </a:xfrm>
        </p:spPr>
        <p:txBody>
          <a:bodyPr lIns="0" tIns="0" rIns="0" bIns="0"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7D57D41-E534-4387-8837-F27E5C2408BD}"/>
              </a:ext>
            </a:extLst>
          </p:cNvPr>
          <p:cNvCxnSpPr>
            <a:cxnSpLocks/>
          </p:cNvCxnSpPr>
          <p:nvPr userDrawn="1"/>
        </p:nvCxnSpPr>
        <p:spPr>
          <a:xfrm>
            <a:off x="952498" y="1363362"/>
            <a:ext cx="768531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4F85108-BDC9-43A2-BEF1-240E666F4E0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52500" y="1686758"/>
            <a:ext cx="4800224" cy="754602"/>
          </a:xfrm>
        </p:spPr>
        <p:txBody>
          <a:bodyPr lIns="0" tIns="0" rIns="0" bIns="0" anchor="b" anchorCtr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68A6427-DC92-4AE6-82DE-34A0B3A972EE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952501" y="2674398"/>
            <a:ext cx="4800219" cy="3279254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8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text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A07502CC-5B90-4BCF-B63B-36D026C9AE96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433724" y="1676706"/>
            <a:ext cx="4800224" cy="754602"/>
          </a:xfrm>
        </p:spPr>
        <p:txBody>
          <a:bodyPr lIns="0" tIns="0" rIns="0" bIns="0" anchor="b" anchorCtr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169EF16-BA54-4279-A087-A65E4F26675F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433725" y="2664346"/>
            <a:ext cx="4800224" cy="3279254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8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text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EF932C4-F1C3-47F2-84B8-FEC885C1843C}"/>
              </a:ext>
            </a:extLst>
          </p:cNvPr>
          <p:cNvCxnSpPr>
            <a:cxnSpLocks/>
          </p:cNvCxnSpPr>
          <p:nvPr userDrawn="1"/>
        </p:nvCxnSpPr>
        <p:spPr>
          <a:xfrm>
            <a:off x="6096000" y="1686758"/>
            <a:ext cx="0" cy="4256842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C8B99253-B000-1442-A7D2-EB536C15CBCB}"/>
              </a:ext>
            </a:extLst>
          </p:cNvPr>
          <p:cNvSpPr/>
          <p:nvPr userDrawn="1"/>
        </p:nvSpPr>
        <p:spPr>
          <a:xfrm>
            <a:off x="0" y="6389511"/>
            <a:ext cx="12192000" cy="4684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pic>
        <p:nvPicPr>
          <p:cNvPr id="18" name="Picture 17" descr="The University of Iowa">
            <a:extLst>
              <a:ext uri="{FF2B5EF4-FFF2-40B4-BE49-F238E27FC236}">
                <a16:creationId xmlns:a16="http://schemas.microsoft.com/office/drawing/2014/main" id="{A96F9427-B9C2-6F44-ADD6-28635EDF4B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6131555"/>
            <a:ext cx="1545021" cy="733885"/>
          </a:xfrm>
          <a:prstGeom prst="rect">
            <a:avLst/>
          </a:prstGeom>
        </p:spPr>
      </p:pic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45D918E3-A228-4F47-B892-288E22CD6C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19853" y="6441192"/>
            <a:ext cx="86841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State Hygienic Laboratory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8994227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44" userDrawn="1">
          <p15:clr>
            <a:srgbClr val="FBAE40"/>
          </p15:clr>
        </p15:guide>
        <p15:guide id="2" pos="598">
          <p15:clr>
            <a:srgbClr val="FBAE40"/>
          </p15:clr>
        </p15:guide>
        <p15:guide id="3" pos="7080">
          <p15:clr>
            <a:srgbClr val="FBAE40"/>
          </p15:clr>
        </p15:guide>
        <p15:guide id="4" pos="3840">
          <p15:clr>
            <a:srgbClr val="FBAE40"/>
          </p15:clr>
        </p15:guide>
        <p15:guide id="5" orient="horz" pos="1054" userDrawn="1">
          <p15:clr>
            <a:srgbClr val="FBAE40"/>
          </p15:clr>
        </p15:guide>
        <p15:guide id="6" orient="horz" pos="697" userDrawn="1">
          <p15:clr>
            <a:srgbClr val="FBAE40"/>
          </p15:clr>
        </p15:guide>
        <p15:guide id="7" orient="horz" pos="240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Tex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>
            <a:extLst>
              <a:ext uri="{FF2B5EF4-FFF2-40B4-BE49-F238E27FC236}">
                <a16:creationId xmlns:a16="http://schemas.microsoft.com/office/drawing/2014/main" id="{B103BAF8-AE0C-4C2A-AFFE-5EFC74007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499" y="526777"/>
            <a:ext cx="10287001" cy="869089"/>
          </a:xfrm>
        </p:spPr>
        <p:txBody>
          <a:bodyPr lIns="0" tIns="0" rIns="0" bIns="0"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7D57D41-E534-4387-8837-F27E5C2408BD}"/>
              </a:ext>
            </a:extLst>
          </p:cNvPr>
          <p:cNvCxnSpPr>
            <a:cxnSpLocks/>
          </p:cNvCxnSpPr>
          <p:nvPr userDrawn="1"/>
        </p:nvCxnSpPr>
        <p:spPr>
          <a:xfrm>
            <a:off x="952498" y="1363362"/>
            <a:ext cx="768531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4F85108-BDC9-43A2-BEF1-240E666F4E0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52500" y="1686758"/>
            <a:ext cx="3166740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68A6427-DC92-4AE6-82DE-34A0B3A972EE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952501" y="2674398"/>
            <a:ext cx="3166740" cy="3269204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8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text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00A296A-0A06-4FFB-B935-517187294F6B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616385" y="1686756"/>
            <a:ext cx="2973372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4DA600F9-1950-41BD-ACB3-21F2B5AE9494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616386" y="2674396"/>
            <a:ext cx="2973372" cy="3269204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8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text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D4DB30FF-E82C-424F-A06C-EFC3CFC45E36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063514" y="1686756"/>
            <a:ext cx="3166740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36DC4408-89C4-4D74-957E-B2A4D59F76AE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8063515" y="2674396"/>
            <a:ext cx="3166740" cy="3269204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8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text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CA77083-F133-420F-93AD-77761878E852}"/>
              </a:ext>
            </a:extLst>
          </p:cNvPr>
          <p:cNvCxnSpPr/>
          <p:nvPr userDrawn="1"/>
        </p:nvCxnSpPr>
        <p:spPr>
          <a:xfrm>
            <a:off x="7806430" y="1679383"/>
            <a:ext cx="0" cy="4264218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336E4CD-9037-4D69-A3E3-6380D9131A19}"/>
              </a:ext>
            </a:extLst>
          </p:cNvPr>
          <p:cNvCxnSpPr/>
          <p:nvPr userDrawn="1"/>
        </p:nvCxnSpPr>
        <p:spPr>
          <a:xfrm>
            <a:off x="4376691" y="1679383"/>
            <a:ext cx="0" cy="4264218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2944143A-0CC6-6041-BD38-4C994DA8E0B2}"/>
              </a:ext>
            </a:extLst>
          </p:cNvPr>
          <p:cNvSpPr/>
          <p:nvPr userDrawn="1"/>
        </p:nvSpPr>
        <p:spPr>
          <a:xfrm>
            <a:off x="0" y="6389511"/>
            <a:ext cx="12192000" cy="4684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pic>
        <p:nvPicPr>
          <p:cNvPr id="23" name="Picture 22" descr="The University of Iowa">
            <a:extLst>
              <a:ext uri="{FF2B5EF4-FFF2-40B4-BE49-F238E27FC236}">
                <a16:creationId xmlns:a16="http://schemas.microsoft.com/office/drawing/2014/main" id="{529638AC-0ED3-DE46-BC83-28B1D845EE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6131555"/>
            <a:ext cx="1545021" cy="733885"/>
          </a:xfrm>
          <a:prstGeom prst="rect">
            <a:avLst/>
          </a:prstGeom>
        </p:spPr>
      </p:pic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642FB62D-41EB-7A41-B0D2-60C8BB6A31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19853" y="6441192"/>
            <a:ext cx="86841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State Hygienic Laboratory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8517747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598" userDrawn="1">
          <p15:clr>
            <a:srgbClr val="FBAE40"/>
          </p15:clr>
        </p15:guide>
        <p15:guide id="3" pos="7080" userDrawn="1">
          <p15:clr>
            <a:srgbClr val="FBAE40"/>
          </p15:clr>
        </p15:guide>
        <p15:guide id="4" pos="3840" userDrawn="1">
          <p15:clr>
            <a:srgbClr val="FBAE40"/>
          </p15:clr>
        </p15:guide>
        <p15:guide id="5" orient="horz" pos="1054" userDrawn="1">
          <p15:clr>
            <a:srgbClr val="FBAE40"/>
          </p15:clr>
        </p15:guide>
        <p15:guide id="7" orient="horz" pos="3744" userDrawn="1">
          <p15:clr>
            <a:srgbClr val="FBAE40"/>
          </p15:clr>
        </p15:guide>
        <p15:guide id="8" orient="horz" pos="697" userDrawn="1">
          <p15:clr>
            <a:srgbClr val="FBAE40"/>
          </p15:clr>
        </p15:guide>
        <p15:guide id="9" orient="horz" pos="240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lumn Tex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1">
            <a:extLst>
              <a:ext uri="{FF2B5EF4-FFF2-40B4-BE49-F238E27FC236}">
                <a16:creationId xmlns:a16="http://schemas.microsoft.com/office/drawing/2014/main" id="{D42FEC1B-FCF8-4508-B227-27323879A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499" y="526777"/>
            <a:ext cx="10287001" cy="869089"/>
          </a:xfrm>
        </p:spPr>
        <p:txBody>
          <a:bodyPr lIns="0" tIns="0" rIns="0" bIns="0"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7D57D41-E534-4387-8837-F27E5C2408BD}"/>
              </a:ext>
            </a:extLst>
          </p:cNvPr>
          <p:cNvCxnSpPr>
            <a:cxnSpLocks/>
          </p:cNvCxnSpPr>
          <p:nvPr userDrawn="1"/>
        </p:nvCxnSpPr>
        <p:spPr>
          <a:xfrm>
            <a:off x="952498" y="1363362"/>
            <a:ext cx="768531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4F85108-BDC9-43A2-BEF1-240E666F4E0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52500" y="1686758"/>
            <a:ext cx="2358867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68A6427-DC92-4AE6-82DE-34A0B3A972EE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952501" y="2674398"/>
            <a:ext cx="2358867" cy="3269204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8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text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336E4CD-9037-4D69-A3E3-6380D9131A19}"/>
              </a:ext>
            </a:extLst>
          </p:cNvPr>
          <p:cNvCxnSpPr/>
          <p:nvPr userDrawn="1"/>
        </p:nvCxnSpPr>
        <p:spPr>
          <a:xfrm>
            <a:off x="3524250" y="1686757"/>
            <a:ext cx="0" cy="4256844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00A296A-0A06-4FFB-B935-517187294F6B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3737133" y="1686756"/>
            <a:ext cx="2148760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4DA600F9-1950-41BD-ACB3-21F2B5AE9494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3737134" y="2674396"/>
            <a:ext cx="2148760" cy="3269204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8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text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EF932C4-F1C3-47F2-84B8-FEC885C1843C}"/>
              </a:ext>
            </a:extLst>
          </p:cNvPr>
          <p:cNvCxnSpPr/>
          <p:nvPr userDrawn="1"/>
        </p:nvCxnSpPr>
        <p:spPr>
          <a:xfrm>
            <a:off x="6096000" y="1686758"/>
            <a:ext cx="0" cy="4293629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D4DB30FF-E82C-424F-A06C-EFC3CFC45E36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306107" y="1686756"/>
            <a:ext cx="2148760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36DC4408-89C4-4D74-957E-B2A4D59F76AE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306108" y="2674396"/>
            <a:ext cx="2148760" cy="3269204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8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text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CA77083-F133-420F-93AD-77761878E852}"/>
              </a:ext>
            </a:extLst>
          </p:cNvPr>
          <p:cNvCxnSpPr/>
          <p:nvPr userDrawn="1"/>
        </p:nvCxnSpPr>
        <p:spPr>
          <a:xfrm>
            <a:off x="8674100" y="1686757"/>
            <a:ext cx="0" cy="4256844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A07502CC-5B90-4BCF-B63B-36D026C9AE96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8875080" y="1676706"/>
            <a:ext cx="2358867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169EF16-BA54-4279-A087-A65E4F26675F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875081" y="2664346"/>
            <a:ext cx="2358867" cy="3269204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8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text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5DF11BA-BD6E-E14D-A115-587308DBF4A7}"/>
              </a:ext>
            </a:extLst>
          </p:cNvPr>
          <p:cNvSpPr/>
          <p:nvPr userDrawn="1"/>
        </p:nvSpPr>
        <p:spPr>
          <a:xfrm>
            <a:off x="0" y="6389511"/>
            <a:ext cx="12192000" cy="4684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pic>
        <p:nvPicPr>
          <p:cNvPr id="26" name="Picture 25" descr="The University of Iowa">
            <a:extLst>
              <a:ext uri="{FF2B5EF4-FFF2-40B4-BE49-F238E27FC236}">
                <a16:creationId xmlns:a16="http://schemas.microsoft.com/office/drawing/2014/main" id="{178B6A3E-B578-0F40-9695-2E975D126F8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6131555"/>
            <a:ext cx="1545021" cy="733885"/>
          </a:xfrm>
          <a:prstGeom prst="rect">
            <a:avLst/>
          </a:prstGeom>
        </p:spPr>
      </p:pic>
      <p:sp>
        <p:nvSpPr>
          <p:cNvPr id="23" name="Footer Placeholder 4">
            <a:extLst>
              <a:ext uri="{FF2B5EF4-FFF2-40B4-BE49-F238E27FC236}">
                <a16:creationId xmlns:a16="http://schemas.microsoft.com/office/drawing/2014/main" id="{9253C989-F49D-8D4D-BFD5-ECCB6E59B7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19853" y="6441192"/>
            <a:ext cx="86841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State Hygienic Laboratory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7726147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00" userDrawn="1">
          <p15:clr>
            <a:srgbClr val="FBAE40"/>
          </p15:clr>
        </p15:guide>
        <p15:guide id="2" pos="598">
          <p15:clr>
            <a:srgbClr val="FBAE40"/>
          </p15:clr>
        </p15:guide>
        <p15:guide id="3" pos="7080">
          <p15:clr>
            <a:srgbClr val="FBAE40"/>
          </p15:clr>
        </p15:guide>
        <p15:guide id="4" pos="3840">
          <p15:clr>
            <a:srgbClr val="FBAE40"/>
          </p15:clr>
        </p15:guide>
        <p15:guide id="5" orient="horz" pos="1054" userDrawn="1">
          <p15:clr>
            <a:srgbClr val="FBAE40"/>
          </p15:clr>
        </p15:guide>
        <p15:guide id="6" orient="horz" pos="3744" userDrawn="1">
          <p15:clr>
            <a:srgbClr val="FBAE40"/>
          </p15:clr>
        </p15:guide>
        <p15:guide id="7" orient="horz" pos="697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ve Column Tex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1">
            <a:extLst>
              <a:ext uri="{FF2B5EF4-FFF2-40B4-BE49-F238E27FC236}">
                <a16:creationId xmlns:a16="http://schemas.microsoft.com/office/drawing/2014/main" id="{8F3E476F-E407-4406-BB4F-38E545331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499" y="526777"/>
            <a:ext cx="10287001" cy="869089"/>
          </a:xfrm>
        </p:spPr>
        <p:txBody>
          <a:bodyPr lIns="0" tIns="0" rIns="0" bIns="0"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7D57D41-E534-4387-8837-F27E5C2408BD}"/>
              </a:ext>
            </a:extLst>
          </p:cNvPr>
          <p:cNvCxnSpPr>
            <a:cxnSpLocks/>
          </p:cNvCxnSpPr>
          <p:nvPr userDrawn="1"/>
        </p:nvCxnSpPr>
        <p:spPr>
          <a:xfrm>
            <a:off x="952498" y="1363362"/>
            <a:ext cx="768531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4F85108-BDC9-43A2-BEF1-240E666F4E0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52501" y="1686758"/>
            <a:ext cx="1835088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0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68A6427-DC92-4AE6-82DE-34A0B3A972EE}"/>
              </a:ext>
            </a:extLst>
          </p:cNvPr>
          <p:cNvSpPr>
            <a:spLocks noGrp="1"/>
          </p:cNvSpPr>
          <p:nvPr userDrawn="1">
            <p:ph idx="10" hasCustomPrompt="1"/>
          </p:nvPr>
        </p:nvSpPr>
        <p:spPr>
          <a:xfrm>
            <a:off x="952502" y="2850484"/>
            <a:ext cx="1835088" cy="3093116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text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336E4CD-9037-4D69-A3E3-6380D9131A19}"/>
              </a:ext>
            </a:extLst>
          </p:cNvPr>
          <p:cNvCxnSpPr>
            <a:cxnSpLocks/>
          </p:cNvCxnSpPr>
          <p:nvPr userDrawn="1"/>
        </p:nvCxnSpPr>
        <p:spPr>
          <a:xfrm>
            <a:off x="3011869" y="1686759"/>
            <a:ext cx="0" cy="4256841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ACA73044-ABA5-4A68-81D4-75723F104CFB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3229003" y="1686758"/>
            <a:ext cx="1624302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0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D69FEDBA-37CD-4D7E-A729-6821E598E67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3229004" y="2850484"/>
            <a:ext cx="1617953" cy="3093116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text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EF932C4-F1C3-47F2-84B8-FEC885C1843C}"/>
              </a:ext>
            </a:extLst>
          </p:cNvPr>
          <p:cNvCxnSpPr>
            <a:cxnSpLocks/>
          </p:cNvCxnSpPr>
          <p:nvPr userDrawn="1"/>
        </p:nvCxnSpPr>
        <p:spPr>
          <a:xfrm>
            <a:off x="5066192" y="1686759"/>
            <a:ext cx="0" cy="4256842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B96DFA0C-E450-4893-8C79-6243F5697984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5281223" y="1686758"/>
            <a:ext cx="1617953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0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E9D9C274-DDDD-4725-8A7B-113147DD7832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5281224" y="2850484"/>
            <a:ext cx="1617953" cy="3093116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text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CA77083-F133-420F-93AD-77761878E852}"/>
              </a:ext>
            </a:extLst>
          </p:cNvPr>
          <p:cNvCxnSpPr>
            <a:cxnSpLocks/>
          </p:cNvCxnSpPr>
          <p:nvPr userDrawn="1"/>
        </p:nvCxnSpPr>
        <p:spPr>
          <a:xfrm>
            <a:off x="7131909" y="1686759"/>
            <a:ext cx="0" cy="4256841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F93742B6-D009-4AB4-BBDC-24522E901BB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7349043" y="1686758"/>
            <a:ext cx="1617953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0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90357619-5F6A-4C63-90C3-32B37CE73C91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7349044" y="2850484"/>
            <a:ext cx="1617953" cy="3093116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text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5F5ADDF-F780-4384-87F4-30070C81BB29}"/>
              </a:ext>
            </a:extLst>
          </p:cNvPr>
          <p:cNvCxnSpPr>
            <a:cxnSpLocks/>
          </p:cNvCxnSpPr>
          <p:nvPr userDrawn="1"/>
        </p:nvCxnSpPr>
        <p:spPr>
          <a:xfrm>
            <a:off x="9184131" y="1686759"/>
            <a:ext cx="0" cy="4256841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035F8812-D495-478D-828C-D8CF0753EEB5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9401266" y="1686758"/>
            <a:ext cx="1835087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0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338FA747-D085-4909-A6FE-575A5C652420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9401267" y="2850484"/>
            <a:ext cx="1838233" cy="3093116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text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A4AB6F8-D05F-8E40-A637-083D1274FB35}"/>
              </a:ext>
            </a:extLst>
          </p:cNvPr>
          <p:cNvSpPr/>
          <p:nvPr userDrawn="1"/>
        </p:nvSpPr>
        <p:spPr>
          <a:xfrm>
            <a:off x="0" y="6389511"/>
            <a:ext cx="12192000" cy="4684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pic>
        <p:nvPicPr>
          <p:cNvPr id="38" name="Picture 37" descr="The University of Iowa">
            <a:extLst>
              <a:ext uri="{FF2B5EF4-FFF2-40B4-BE49-F238E27FC236}">
                <a16:creationId xmlns:a16="http://schemas.microsoft.com/office/drawing/2014/main" id="{03F28A08-B979-7F4D-A857-AE155CAB0EE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6131555"/>
            <a:ext cx="1545021" cy="733885"/>
          </a:xfrm>
          <a:prstGeom prst="rect">
            <a:avLst/>
          </a:prstGeom>
        </p:spPr>
      </p:pic>
      <p:sp>
        <p:nvSpPr>
          <p:cNvPr id="36" name="Footer Placeholder 4">
            <a:extLst>
              <a:ext uri="{FF2B5EF4-FFF2-40B4-BE49-F238E27FC236}">
                <a16:creationId xmlns:a16="http://schemas.microsoft.com/office/drawing/2014/main" id="{48092FCE-E544-874D-A440-7B68904C34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19853" y="6441192"/>
            <a:ext cx="86841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State Hygienic Laboratory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4393713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00" userDrawn="1">
          <p15:clr>
            <a:srgbClr val="FBAE40"/>
          </p15:clr>
        </p15:guide>
        <p15:guide id="2" pos="598">
          <p15:clr>
            <a:srgbClr val="FBAE40"/>
          </p15:clr>
        </p15:guide>
        <p15:guide id="3" pos="7080">
          <p15:clr>
            <a:srgbClr val="FBAE40"/>
          </p15:clr>
        </p15:guide>
        <p15:guide id="4" pos="3840">
          <p15:clr>
            <a:srgbClr val="FBAE40"/>
          </p15:clr>
        </p15:guide>
        <p15:guide id="5" orient="horz" pos="1054" userDrawn="1">
          <p15:clr>
            <a:srgbClr val="FBAE40"/>
          </p15:clr>
        </p15:guide>
        <p15:guide id="6" orient="horz" pos="3744">
          <p15:clr>
            <a:srgbClr val="FBAE40"/>
          </p15:clr>
        </p15:guide>
        <p15:guide id="7" orient="horz" pos="697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1 Gri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F83F529D-C880-45A0-81D8-FD2CC04E0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499" y="526777"/>
            <a:ext cx="10287001" cy="869089"/>
          </a:xfrm>
        </p:spPr>
        <p:txBody>
          <a:bodyPr lIns="0" tIns="0" rIns="0" bIns="0"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7D57D41-E534-4387-8837-F27E5C2408BD}"/>
              </a:ext>
            </a:extLst>
          </p:cNvPr>
          <p:cNvCxnSpPr>
            <a:cxnSpLocks/>
          </p:cNvCxnSpPr>
          <p:nvPr userDrawn="1"/>
        </p:nvCxnSpPr>
        <p:spPr>
          <a:xfrm>
            <a:off x="952498" y="1363362"/>
            <a:ext cx="768531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4F85108-BDC9-43A2-BEF1-240E666F4E0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52500" y="1686758"/>
            <a:ext cx="10288587" cy="319591"/>
          </a:xfrm>
        </p:spPr>
        <p:txBody>
          <a:bodyPr lIns="0" tIns="0" rIns="0" bIns="0">
            <a:no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header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68A6427-DC92-4AE6-82DE-34A0B3A972EE}"/>
              </a:ext>
            </a:extLst>
          </p:cNvPr>
          <p:cNvSpPr>
            <a:spLocks noGrp="1"/>
          </p:cNvSpPr>
          <p:nvPr userDrawn="1">
            <p:ph idx="10" hasCustomPrompt="1"/>
          </p:nvPr>
        </p:nvSpPr>
        <p:spPr>
          <a:xfrm>
            <a:off x="952502" y="2120010"/>
            <a:ext cx="10288586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text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FCD7C05-8E7C-4679-B83F-CDDB1BDA2031}"/>
              </a:ext>
            </a:extLst>
          </p:cNvPr>
          <p:cNvCxnSpPr/>
          <p:nvPr userDrawn="1"/>
        </p:nvCxnSpPr>
        <p:spPr>
          <a:xfrm>
            <a:off x="949325" y="3098307"/>
            <a:ext cx="10290176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6BC08D86-557A-4EB7-B2A4-0782689B99D1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952502" y="3291760"/>
            <a:ext cx="10288587" cy="328016"/>
          </a:xfrm>
        </p:spPr>
        <p:txBody>
          <a:bodyPr lIns="0" tIns="0" rIns="0" bIns="0">
            <a:no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header</a:t>
            </a:r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123E50C5-092D-4191-9A0B-F3C51561D562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952504" y="3725012"/>
            <a:ext cx="10288586" cy="644563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text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C85CAC7-8545-4ED7-8312-FBC92F7F9DA5}"/>
              </a:ext>
            </a:extLst>
          </p:cNvPr>
          <p:cNvCxnSpPr/>
          <p:nvPr userDrawn="1"/>
        </p:nvCxnSpPr>
        <p:spPr>
          <a:xfrm>
            <a:off x="950912" y="4520213"/>
            <a:ext cx="10290176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3E524A13-F71C-45F7-92E6-985C4CB9E331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952504" y="4753992"/>
            <a:ext cx="10288587" cy="319591"/>
          </a:xfrm>
        </p:spPr>
        <p:txBody>
          <a:bodyPr lIns="0" tIns="0" rIns="0" bIns="0">
            <a:no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header</a:t>
            </a:r>
          </a:p>
        </p:txBody>
      </p:sp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7CA7FF6D-951D-4682-9C40-A6BB36ABEA84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952506" y="5187244"/>
            <a:ext cx="10288586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text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5E76717-4761-EC4B-BDB1-C130638E59C3}"/>
              </a:ext>
            </a:extLst>
          </p:cNvPr>
          <p:cNvSpPr/>
          <p:nvPr userDrawn="1"/>
        </p:nvSpPr>
        <p:spPr>
          <a:xfrm>
            <a:off x="0" y="6389511"/>
            <a:ext cx="12192000" cy="4684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pic>
        <p:nvPicPr>
          <p:cNvPr id="20" name="Picture 19" descr="The University of Iowa">
            <a:extLst>
              <a:ext uri="{FF2B5EF4-FFF2-40B4-BE49-F238E27FC236}">
                <a16:creationId xmlns:a16="http://schemas.microsoft.com/office/drawing/2014/main" id="{40242CE7-09BD-8143-AE27-4BF193790A8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6131555"/>
            <a:ext cx="1545021" cy="733885"/>
          </a:xfrm>
          <a:prstGeom prst="rect">
            <a:avLst/>
          </a:prstGeom>
        </p:spPr>
      </p:pic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AF415A2A-5C4A-BE45-8CAF-820EC97BED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19853" y="6441192"/>
            <a:ext cx="86841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State Hygienic Laboratory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8408788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598">
          <p15:clr>
            <a:srgbClr val="FBAE40"/>
          </p15:clr>
        </p15:guide>
        <p15:guide id="3" pos="7080">
          <p15:clr>
            <a:srgbClr val="FBAE40"/>
          </p15:clr>
        </p15:guide>
        <p15:guide id="4" pos="3840">
          <p15:clr>
            <a:srgbClr val="FBAE40"/>
          </p15:clr>
        </p15:guide>
        <p15:guide id="5" orient="horz" pos="1054" userDrawn="1">
          <p15:clr>
            <a:srgbClr val="FBAE40"/>
          </p15:clr>
        </p15:guide>
        <p15:guide id="6" orient="horz" pos="3744">
          <p15:clr>
            <a:srgbClr val="FBAE40"/>
          </p15:clr>
        </p15:guide>
        <p15:guide id="7" orient="horz" pos="697" userDrawn="1">
          <p15:clr>
            <a:srgbClr val="FBAE40"/>
          </p15:clr>
        </p15:guide>
        <p15:guide id="8" orient="horz" pos="240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2 Gri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1">
            <a:extLst>
              <a:ext uri="{FF2B5EF4-FFF2-40B4-BE49-F238E27FC236}">
                <a16:creationId xmlns:a16="http://schemas.microsoft.com/office/drawing/2014/main" id="{3A9A771B-4FFF-4EBF-A07A-0D6292AC2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499" y="526777"/>
            <a:ext cx="10287001" cy="869089"/>
          </a:xfrm>
        </p:spPr>
        <p:txBody>
          <a:bodyPr lIns="0" tIns="0" rIns="0" bIns="0"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7D57D41-E534-4387-8837-F27E5C2408BD}"/>
              </a:ext>
            </a:extLst>
          </p:cNvPr>
          <p:cNvCxnSpPr>
            <a:cxnSpLocks/>
          </p:cNvCxnSpPr>
          <p:nvPr userDrawn="1"/>
        </p:nvCxnSpPr>
        <p:spPr>
          <a:xfrm>
            <a:off x="952498" y="1363362"/>
            <a:ext cx="768531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4F85108-BDC9-43A2-BEF1-240E666F4E0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52501" y="1686758"/>
            <a:ext cx="4755838" cy="319591"/>
          </a:xfrm>
        </p:spPr>
        <p:txBody>
          <a:bodyPr lIns="0" tIns="0" rIns="0" bIns="0">
            <a:no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header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68A6427-DC92-4AE6-82DE-34A0B3A972EE}"/>
              </a:ext>
            </a:extLst>
          </p:cNvPr>
          <p:cNvSpPr>
            <a:spLocks noGrp="1"/>
          </p:cNvSpPr>
          <p:nvPr userDrawn="1">
            <p:ph idx="10" hasCustomPrompt="1"/>
          </p:nvPr>
        </p:nvSpPr>
        <p:spPr>
          <a:xfrm>
            <a:off x="952502" y="2120010"/>
            <a:ext cx="4755838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text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FCD7C05-8E7C-4679-B83F-CDDB1BDA2031}"/>
              </a:ext>
            </a:extLst>
          </p:cNvPr>
          <p:cNvCxnSpPr/>
          <p:nvPr userDrawn="1"/>
        </p:nvCxnSpPr>
        <p:spPr>
          <a:xfrm>
            <a:off x="949325" y="3098307"/>
            <a:ext cx="10290176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6BC08D86-557A-4EB7-B2A4-0782689B99D1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952503" y="3291760"/>
            <a:ext cx="4755838" cy="328016"/>
          </a:xfrm>
        </p:spPr>
        <p:txBody>
          <a:bodyPr lIns="0" tIns="0" rIns="0" bIns="0">
            <a:no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header</a:t>
            </a:r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123E50C5-092D-4191-9A0B-F3C51561D562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952504" y="3725012"/>
            <a:ext cx="4755838" cy="644563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text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C85CAC7-8545-4ED7-8312-FBC92F7F9DA5}"/>
              </a:ext>
            </a:extLst>
          </p:cNvPr>
          <p:cNvCxnSpPr/>
          <p:nvPr userDrawn="1"/>
        </p:nvCxnSpPr>
        <p:spPr>
          <a:xfrm>
            <a:off x="950912" y="4520213"/>
            <a:ext cx="10290176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3E524A13-F71C-45F7-92E6-985C4CB9E331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952505" y="4753992"/>
            <a:ext cx="4755838" cy="319591"/>
          </a:xfrm>
        </p:spPr>
        <p:txBody>
          <a:bodyPr lIns="0" tIns="0" rIns="0" bIns="0">
            <a:no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header</a:t>
            </a:r>
          </a:p>
        </p:txBody>
      </p:sp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7CA7FF6D-951D-4682-9C40-A6BB36ABEA84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952506" y="5187244"/>
            <a:ext cx="4755838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text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A23041F-D604-4688-B75A-90D37AFDDB0E}"/>
              </a:ext>
            </a:extLst>
          </p:cNvPr>
          <p:cNvCxnSpPr/>
          <p:nvPr userDrawn="1"/>
        </p:nvCxnSpPr>
        <p:spPr>
          <a:xfrm>
            <a:off x="6096000" y="1686758"/>
            <a:ext cx="0" cy="4293629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F7B91F83-8428-4E5A-9C88-17829B687B77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483696" y="1688512"/>
            <a:ext cx="4755838" cy="319591"/>
          </a:xfrm>
        </p:spPr>
        <p:txBody>
          <a:bodyPr lIns="0" tIns="0" rIns="0" bIns="0">
            <a:no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header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ADB1D581-6D4C-4716-AE96-DBB4F953B95C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483697" y="2121764"/>
            <a:ext cx="4755838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text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279BA4B0-A083-4A1F-9D3B-A041B59E7C22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6483698" y="3293514"/>
            <a:ext cx="4755838" cy="328016"/>
          </a:xfrm>
        </p:spPr>
        <p:txBody>
          <a:bodyPr lIns="0" tIns="0" rIns="0" bIns="0">
            <a:no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header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8FDD4A4D-E1FC-4E83-A8AA-A324B6B0E441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6483699" y="3726766"/>
            <a:ext cx="4755838" cy="644563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text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DE8E7D5C-ACCB-47E6-A3F5-6F3F51A0F37F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6483700" y="4755746"/>
            <a:ext cx="4755838" cy="319591"/>
          </a:xfrm>
        </p:spPr>
        <p:txBody>
          <a:bodyPr lIns="0" tIns="0" rIns="0" bIns="0">
            <a:no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header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659D9DC4-BB53-4441-9B74-84922B369948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6483701" y="5188998"/>
            <a:ext cx="4755838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text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774845D-2BF0-2740-9880-8D2B0EBB22B7}"/>
              </a:ext>
            </a:extLst>
          </p:cNvPr>
          <p:cNvSpPr/>
          <p:nvPr userDrawn="1"/>
        </p:nvSpPr>
        <p:spPr>
          <a:xfrm>
            <a:off x="0" y="6389511"/>
            <a:ext cx="12192000" cy="4684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pic>
        <p:nvPicPr>
          <p:cNvPr id="39" name="Picture 38" descr="The University of Iowa">
            <a:extLst>
              <a:ext uri="{FF2B5EF4-FFF2-40B4-BE49-F238E27FC236}">
                <a16:creationId xmlns:a16="http://schemas.microsoft.com/office/drawing/2014/main" id="{0BB6734F-670C-234F-9B83-4953BF83CF1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6131555"/>
            <a:ext cx="1545021" cy="733885"/>
          </a:xfrm>
          <a:prstGeom prst="rect">
            <a:avLst/>
          </a:prstGeom>
        </p:spPr>
      </p:pic>
      <p:sp>
        <p:nvSpPr>
          <p:cNvPr id="34" name="Footer Placeholder 4">
            <a:extLst>
              <a:ext uri="{FF2B5EF4-FFF2-40B4-BE49-F238E27FC236}">
                <a16:creationId xmlns:a16="http://schemas.microsoft.com/office/drawing/2014/main" id="{7695749F-B8A1-694A-8E96-E3DE4B0E92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19853" y="6441192"/>
            <a:ext cx="86841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State Hygienic Laboratory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4358299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598">
          <p15:clr>
            <a:srgbClr val="FBAE40"/>
          </p15:clr>
        </p15:guide>
        <p15:guide id="3" pos="7080">
          <p15:clr>
            <a:srgbClr val="FBAE40"/>
          </p15:clr>
        </p15:guide>
        <p15:guide id="4" pos="3840">
          <p15:clr>
            <a:srgbClr val="FBAE40"/>
          </p15:clr>
        </p15:guide>
        <p15:guide id="5" orient="horz" pos="1054" userDrawn="1">
          <p15:clr>
            <a:srgbClr val="FBAE40"/>
          </p15:clr>
        </p15:guide>
        <p15:guide id="6" orient="horz" pos="3744">
          <p15:clr>
            <a:srgbClr val="FBAE40"/>
          </p15:clr>
        </p15:guide>
        <p15:guide id="7" orient="horz" pos="697" userDrawn="1">
          <p15:clr>
            <a:srgbClr val="FBAE40"/>
          </p15:clr>
        </p15:guide>
        <p15:guide id="8" orient="horz" pos="240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x2 Gri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1">
            <a:extLst>
              <a:ext uri="{FF2B5EF4-FFF2-40B4-BE49-F238E27FC236}">
                <a16:creationId xmlns:a16="http://schemas.microsoft.com/office/drawing/2014/main" id="{31EE2C71-E6FD-4A5F-BC00-7290049C4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499" y="526777"/>
            <a:ext cx="10287001" cy="869089"/>
          </a:xfrm>
        </p:spPr>
        <p:txBody>
          <a:bodyPr lIns="0" tIns="0" rIns="0" bIns="0"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7D57D41-E534-4387-8837-F27E5C2408BD}"/>
              </a:ext>
            </a:extLst>
          </p:cNvPr>
          <p:cNvCxnSpPr>
            <a:cxnSpLocks/>
          </p:cNvCxnSpPr>
          <p:nvPr userDrawn="1"/>
        </p:nvCxnSpPr>
        <p:spPr>
          <a:xfrm>
            <a:off x="952498" y="1363362"/>
            <a:ext cx="768531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4F85108-BDC9-43A2-BEF1-240E666F4E0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52500" y="1686758"/>
            <a:ext cx="4772003" cy="319591"/>
          </a:xfrm>
        </p:spPr>
        <p:txBody>
          <a:bodyPr lIns="0" tIns="0" rIns="0" bIns="0">
            <a:no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header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68A6427-DC92-4AE6-82DE-34A0B3A972EE}"/>
              </a:ext>
            </a:extLst>
          </p:cNvPr>
          <p:cNvSpPr>
            <a:spLocks noGrp="1"/>
          </p:cNvSpPr>
          <p:nvPr userDrawn="1">
            <p:ph idx="10" hasCustomPrompt="1"/>
          </p:nvPr>
        </p:nvSpPr>
        <p:spPr>
          <a:xfrm>
            <a:off x="952502" y="2120010"/>
            <a:ext cx="4772003" cy="417141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text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FCD7C05-8E7C-4679-B83F-CDDB1BDA2031}"/>
              </a:ext>
            </a:extLst>
          </p:cNvPr>
          <p:cNvCxnSpPr/>
          <p:nvPr userDrawn="1"/>
        </p:nvCxnSpPr>
        <p:spPr>
          <a:xfrm>
            <a:off x="949325" y="2760956"/>
            <a:ext cx="10290176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FC9698A-599E-4227-BA19-18EFBBF3E0DD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954094" y="2904080"/>
            <a:ext cx="4772003" cy="319591"/>
          </a:xfrm>
        </p:spPr>
        <p:txBody>
          <a:bodyPr lIns="0" tIns="0" rIns="0" bIns="0">
            <a:no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header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C4B470A9-B821-4D01-8FB4-31DF303421A9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954096" y="3337333"/>
            <a:ext cx="4772003" cy="304911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text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C85CAC7-8545-4ED7-8312-FBC92F7F9DA5}"/>
              </a:ext>
            </a:extLst>
          </p:cNvPr>
          <p:cNvCxnSpPr/>
          <p:nvPr userDrawn="1"/>
        </p:nvCxnSpPr>
        <p:spPr>
          <a:xfrm>
            <a:off x="950912" y="3792244"/>
            <a:ext cx="10290176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0C507C81-6817-4069-BC84-0CE4705AE16C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954098" y="3970621"/>
            <a:ext cx="4772003" cy="319591"/>
          </a:xfrm>
        </p:spPr>
        <p:txBody>
          <a:bodyPr lIns="0" tIns="0" rIns="0" bIns="0">
            <a:no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header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94103820-8C7A-497C-BCBA-2CFEB4549C83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954100" y="4403874"/>
            <a:ext cx="4772003" cy="31097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text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F1CE437-6AD8-4170-8DC8-66894266CE06}"/>
              </a:ext>
            </a:extLst>
          </p:cNvPr>
          <p:cNvCxnSpPr/>
          <p:nvPr userDrawn="1"/>
        </p:nvCxnSpPr>
        <p:spPr>
          <a:xfrm>
            <a:off x="952506" y="4885677"/>
            <a:ext cx="10290176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0C02F409-DCF5-4241-BB5E-6E37CC8D3518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954096" y="5089029"/>
            <a:ext cx="4772003" cy="319591"/>
          </a:xfrm>
        </p:spPr>
        <p:txBody>
          <a:bodyPr lIns="0" tIns="0" rIns="0" bIns="0">
            <a:no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header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2AC426E8-7005-475F-BC32-B5F0BA7A8A4C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954098" y="5522281"/>
            <a:ext cx="4772003" cy="417141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text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8222804C-AFDD-4E8C-BFDC-31326A2127FA}"/>
              </a:ext>
            </a:extLst>
          </p:cNvPr>
          <p:cNvCxnSpPr/>
          <p:nvPr userDrawn="1"/>
        </p:nvCxnSpPr>
        <p:spPr>
          <a:xfrm>
            <a:off x="6096000" y="1686758"/>
            <a:ext cx="0" cy="4293629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66342B0E-1F8B-4D4C-ABA7-E43BC2B3F4AE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6467495" y="1688232"/>
            <a:ext cx="4772003" cy="319591"/>
          </a:xfrm>
        </p:spPr>
        <p:txBody>
          <a:bodyPr lIns="0" tIns="0" rIns="0" bIns="0">
            <a:no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header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FCF3285B-83DB-4917-9F24-EC0C964DE403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6467497" y="2121484"/>
            <a:ext cx="4772003" cy="417141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text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8C88D8B1-0044-4EC5-B4CD-DB1095F378A4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6469089" y="2905554"/>
            <a:ext cx="4772003" cy="319591"/>
          </a:xfrm>
        </p:spPr>
        <p:txBody>
          <a:bodyPr lIns="0" tIns="0" rIns="0" bIns="0">
            <a:no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header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9F6100E2-DAE8-4111-AF37-8909AA389FC1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6469091" y="3338807"/>
            <a:ext cx="4772003" cy="304911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text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C0B1E9EC-56B4-4514-B189-24BD47F549F3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6469093" y="3972095"/>
            <a:ext cx="4772003" cy="319591"/>
          </a:xfrm>
        </p:spPr>
        <p:txBody>
          <a:bodyPr lIns="0" tIns="0" rIns="0" bIns="0">
            <a:no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header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F685484E-408B-4771-9259-BAAC2A6E6017}"/>
              </a:ext>
            </a:extLst>
          </p:cNvPr>
          <p:cNvSpPr>
            <a:spLocks noGrp="1"/>
          </p:cNvSpPr>
          <p:nvPr>
            <p:ph idx="24" hasCustomPrompt="1"/>
          </p:nvPr>
        </p:nvSpPr>
        <p:spPr>
          <a:xfrm>
            <a:off x="6469095" y="4405348"/>
            <a:ext cx="4772003" cy="31097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text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0EE05AF1-1486-45F2-B87D-2AE555B8D1CB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6469091" y="5090503"/>
            <a:ext cx="4772003" cy="319591"/>
          </a:xfrm>
        </p:spPr>
        <p:txBody>
          <a:bodyPr lIns="0" tIns="0" rIns="0" bIns="0">
            <a:no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header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52C4B0E5-3C7E-4BC2-AA92-4156C26C91FF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6469093" y="5523755"/>
            <a:ext cx="4772003" cy="417141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text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5480C56-313A-5C4D-A02B-5C10621A5061}"/>
              </a:ext>
            </a:extLst>
          </p:cNvPr>
          <p:cNvSpPr/>
          <p:nvPr userDrawn="1"/>
        </p:nvSpPr>
        <p:spPr>
          <a:xfrm>
            <a:off x="0" y="6389511"/>
            <a:ext cx="12192000" cy="4684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pic>
        <p:nvPicPr>
          <p:cNvPr id="39" name="Picture 38" descr="The University of Iowa">
            <a:extLst>
              <a:ext uri="{FF2B5EF4-FFF2-40B4-BE49-F238E27FC236}">
                <a16:creationId xmlns:a16="http://schemas.microsoft.com/office/drawing/2014/main" id="{58CA1799-4AEA-D247-8458-F8440E4030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6131555"/>
            <a:ext cx="1545021" cy="733885"/>
          </a:xfrm>
          <a:prstGeom prst="rect">
            <a:avLst/>
          </a:prstGeom>
        </p:spPr>
      </p:pic>
      <p:sp>
        <p:nvSpPr>
          <p:cNvPr id="37" name="Footer Placeholder 4">
            <a:extLst>
              <a:ext uri="{FF2B5EF4-FFF2-40B4-BE49-F238E27FC236}">
                <a16:creationId xmlns:a16="http://schemas.microsoft.com/office/drawing/2014/main" id="{FFD2AE71-6126-9A49-BF5D-6026774165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19853" y="6441192"/>
            <a:ext cx="86841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State Hygienic Laboratory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8685362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598">
          <p15:clr>
            <a:srgbClr val="FBAE40"/>
          </p15:clr>
        </p15:guide>
        <p15:guide id="3" pos="7080">
          <p15:clr>
            <a:srgbClr val="FBAE40"/>
          </p15:clr>
        </p15:guide>
        <p15:guide id="4" pos="3840">
          <p15:clr>
            <a:srgbClr val="FBAE40"/>
          </p15:clr>
        </p15:guide>
        <p15:guide id="5" orient="horz" pos="1054" userDrawn="1">
          <p15:clr>
            <a:srgbClr val="FBAE40"/>
          </p15:clr>
        </p15:guide>
        <p15:guide id="6" orient="horz" pos="3744">
          <p15:clr>
            <a:srgbClr val="FBAE40"/>
          </p15:clr>
        </p15:guide>
        <p15:guide id="7" orient="horz" pos="697" userDrawn="1">
          <p15:clr>
            <a:srgbClr val="FBAE40"/>
          </p15:clr>
        </p15:guide>
        <p15:guide id="8" orient="horz" pos="240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2 Gri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1">
            <a:extLst>
              <a:ext uri="{FF2B5EF4-FFF2-40B4-BE49-F238E27FC236}">
                <a16:creationId xmlns:a16="http://schemas.microsoft.com/office/drawing/2014/main" id="{F947D672-DDE7-4F36-B79C-4245C5D11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499" y="526777"/>
            <a:ext cx="10287001" cy="869089"/>
          </a:xfrm>
        </p:spPr>
        <p:txBody>
          <a:bodyPr lIns="0" tIns="0" rIns="0" bIns="0"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7D57D41-E534-4387-8837-F27E5C2408BD}"/>
              </a:ext>
            </a:extLst>
          </p:cNvPr>
          <p:cNvCxnSpPr>
            <a:cxnSpLocks/>
          </p:cNvCxnSpPr>
          <p:nvPr userDrawn="1"/>
        </p:nvCxnSpPr>
        <p:spPr>
          <a:xfrm>
            <a:off x="952498" y="1363362"/>
            <a:ext cx="768531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4F85108-BDC9-43A2-BEF1-240E666F4E0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52500" y="1686758"/>
            <a:ext cx="4800224" cy="374036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68A6427-DC92-4AE6-82DE-34A0B3A972EE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952501" y="2238480"/>
            <a:ext cx="4800219" cy="120057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8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text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FB9F7B-CC85-4936-BE2A-DF6B8BF46018}"/>
              </a:ext>
            </a:extLst>
          </p:cNvPr>
          <p:cNvCxnSpPr/>
          <p:nvPr userDrawn="1"/>
        </p:nvCxnSpPr>
        <p:spPr>
          <a:xfrm>
            <a:off x="949325" y="3790765"/>
            <a:ext cx="10290176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FDFA8ABE-0B6C-4930-94A9-A2BB4166E51F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958052" y="4209907"/>
            <a:ext cx="4800224" cy="374036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47E91DB8-4856-4AED-8362-60627F681EE8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958053" y="4761629"/>
            <a:ext cx="4800219" cy="1181971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8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text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EF932C4-F1C3-47F2-84B8-FEC885C1843C}"/>
              </a:ext>
            </a:extLst>
          </p:cNvPr>
          <p:cNvCxnSpPr>
            <a:cxnSpLocks/>
          </p:cNvCxnSpPr>
          <p:nvPr userDrawn="1"/>
        </p:nvCxnSpPr>
        <p:spPr>
          <a:xfrm>
            <a:off x="6096000" y="1679384"/>
            <a:ext cx="0" cy="4272765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A07502CC-5B90-4BCF-B63B-36D026C9AE96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433724" y="1676706"/>
            <a:ext cx="4800224" cy="374036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169EF16-BA54-4279-A087-A65E4F26675F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433725" y="2228428"/>
            <a:ext cx="4800224" cy="120057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8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text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76BD4A33-C7CC-4380-A2BB-ECC6C2FB7225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6439276" y="4199855"/>
            <a:ext cx="4800224" cy="374036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4CD0BB64-6643-42CE-AFE7-372305F21233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6439277" y="4751577"/>
            <a:ext cx="4800224" cy="120057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8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text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8D606F0-071A-A842-B316-9BEBD143AC36}"/>
              </a:ext>
            </a:extLst>
          </p:cNvPr>
          <p:cNvSpPr/>
          <p:nvPr userDrawn="1"/>
        </p:nvSpPr>
        <p:spPr>
          <a:xfrm>
            <a:off x="0" y="6389511"/>
            <a:ext cx="12192000" cy="4684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pic>
        <p:nvPicPr>
          <p:cNvPr id="28" name="Picture 27" descr="The University of Iowa">
            <a:extLst>
              <a:ext uri="{FF2B5EF4-FFF2-40B4-BE49-F238E27FC236}">
                <a16:creationId xmlns:a16="http://schemas.microsoft.com/office/drawing/2014/main" id="{9AAD4B2F-0082-B749-BE09-2EC20A6C430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6131555"/>
            <a:ext cx="1545021" cy="733885"/>
          </a:xfrm>
          <a:prstGeom prst="rect">
            <a:avLst/>
          </a:prstGeom>
        </p:spPr>
      </p:pic>
      <p:sp>
        <p:nvSpPr>
          <p:cNvPr id="27" name="Footer Placeholder 4">
            <a:extLst>
              <a:ext uri="{FF2B5EF4-FFF2-40B4-BE49-F238E27FC236}">
                <a16:creationId xmlns:a16="http://schemas.microsoft.com/office/drawing/2014/main" id="{BD920E71-4E45-E74F-B01A-DC16C3B807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19853" y="6441192"/>
            <a:ext cx="86841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State Hygienic Laboratory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7484183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598">
          <p15:clr>
            <a:srgbClr val="FBAE40"/>
          </p15:clr>
        </p15:guide>
        <p15:guide id="3" pos="7080">
          <p15:clr>
            <a:srgbClr val="FBAE40"/>
          </p15:clr>
        </p15:guide>
        <p15:guide id="4" pos="3840">
          <p15:clr>
            <a:srgbClr val="FBAE40"/>
          </p15:clr>
        </p15:guide>
        <p15:guide id="5" orient="horz" pos="1054" userDrawn="1">
          <p15:clr>
            <a:srgbClr val="FBAE40"/>
          </p15:clr>
        </p15:guide>
        <p15:guide id="6" orient="horz" pos="2400" userDrawn="1">
          <p15:clr>
            <a:srgbClr val="FBAE40"/>
          </p15:clr>
        </p15:guide>
        <p15:guide id="7" orient="horz" pos="697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Stat Layou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>
            <a:extLst>
              <a:ext uri="{FF2B5EF4-FFF2-40B4-BE49-F238E27FC236}">
                <a16:creationId xmlns:a16="http://schemas.microsoft.com/office/drawing/2014/main" id="{7C3D46F0-0006-469D-9C96-A2B5BF708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499" y="526777"/>
            <a:ext cx="10287001" cy="869089"/>
          </a:xfrm>
        </p:spPr>
        <p:txBody>
          <a:bodyPr lIns="0" tIns="0" rIns="0" bIns="0"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7D57D41-E534-4387-8837-F27E5C2408BD}"/>
              </a:ext>
            </a:extLst>
          </p:cNvPr>
          <p:cNvCxnSpPr>
            <a:cxnSpLocks/>
          </p:cNvCxnSpPr>
          <p:nvPr userDrawn="1"/>
        </p:nvCxnSpPr>
        <p:spPr>
          <a:xfrm>
            <a:off x="952498" y="1363362"/>
            <a:ext cx="768531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4F85108-BDC9-43A2-BEF1-240E666F4E0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39080" y="2597398"/>
            <a:ext cx="1742242" cy="787298"/>
          </a:xfrm>
        </p:spPr>
        <p:txBody>
          <a:bodyPr lIns="0" tIns="0" rIns="0" bIns="0">
            <a:noAutofit/>
          </a:bodyPr>
          <a:lstStyle>
            <a:lvl1pPr marL="0" indent="0" algn="l">
              <a:buSzPct val="95000"/>
              <a:buFont typeface="Arial" panose="020B0604020202020204" pitchFamily="34" charset="0"/>
              <a:buNone/>
              <a:defRPr sz="55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Stat</a:t>
            </a:r>
          </a:p>
        </p:txBody>
      </p:sp>
      <p:sp>
        <p:nvSpPr>
          <p:cNvPr id="52" name="Picture Placeholder 50">
            <a:extLst>
              <a:ext uri="{FF2B5EF4-FFF2-40B4-BE49-F238E27FC236}">
                <a16:creationId xmlns:a16="http://schemas.microsoft.com/office/drawing/2014/main" id="{8D984633-F962-1848-A009-619CB821163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037173" y="2243035"/>
            <a:ext cx="1071841" cy="10953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4DE3AB4-3020-8D45-86B7-592F12CB716B}"/>
              </a:ext>
            </a:extLst>
          </p:cNvPr>
          <p:cNvCxnSpPr>
            <a:cxnSpLocks/>
          </p:cNvCxnSpPr>
          <p:nvPr userDrawn="1"/>
        </p:nvCxnSpPr>
        <p:spPr>
          <a:xfrm>
            <a:off x="896513" y="3573316"/>
            <a:ext cx="3212501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DC4E94AD-16D9-BE4C-8C57-CFA6654E1BD9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939080" y="3819675"/>
            <a:ext cx="3169934" cy="1061801"/>
          </a:xfrm>
        </p:spPr>
        <p:txBody>
          <a:bodyPr lIns="0" tIns="0" rIns="0" bIns="0">
            <a:normAutofit/>
          </a:bodyPr>
          <a:lstStyle>
            <a:lvl1pPr marL="0" indent="0" algn="l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item or step 1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E64293C0-60B2-3341-9C38-86DF7ACA51DC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4582471" y="2597398"/>
            <a:ext cx="1742242" cy="787298"/>
          </a:xfrm>
        </p:spPr>
        <p:txBody>
          <a:bodyPr lIns="0" tIns="0" rIns="0" bIns="0">
            <a:noAutofit/>
          </a:bodyPr>
          <a:lstStyle>
            <a:lvl1pPr marL="0" indent="0" algn="l">
              <a:buSzPct val="95000"/>
              <a:buFont typeface="Arial" panose="020B0604020202020204" pitchFamily="34" charset="0"/>
              <a:buNone/>
              <a:defRPr sz="55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Stat</a:t>
            </a:r>
          </a:p>
        </p:txBody>
      </p:sp>
      <p:sp>
        <p:nvSpPr>
          <p:cNvPr id="25" name="Picture Placeholder 50">
            <a:extLst>
              <a:ext uri="{FF2B5EF4-FFF2-40B4-BE49-F238E27FC236}">
                <a16:creationId xmlns:a16="http://schemas.microsoft.com/office/drawing/2014/main" id="{3ED87A8B-0573-474F-94C0-2F7E344853F2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680564" y="2243035"/>
            <a:ext cx="1071841" cy="10953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799B91B-7CDD-284B-99CF-8408146B2C0D}"/>
              </a:ext>
            </a:extLst>
          </p:cNvPr>
          <p:cNvCxnSpPr>
            <a:cxnSpLocks/>
          </p:cNvCxnSpPr>
          <p:nvPr userDrawn="1"/>
        </p:nvCxnSpPr>
        <p:spPr>
          <a:xfrm>
            <a:off x="4539904" y="3573316"/>
            <a:ext cx="3212501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8BB67D17-F456-FC43-9C41-9344D6EEB07B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4582471" y="3819675"/>
            <a:ext cx="3169934" cy="1061801"/>
          </a:xfrm>
        </p:spPr>
        <p:txBody>
          <a:bodyPr lIns="0" tIns="0" rIns="0" bIns="0">
            <a:normAutofit/>
          </a:bodyPr>
          <a:lstStyle>
            <a:lvl1pPr marL="0" indent="0" algn="l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item or step 1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60F6E28A-AB38-A64F-9481-C9F0437BFEA5}"/>
              </a:ext>
            </a:extLst>
          </p:cNvPr>
          <p:cNvSpPr>
            <a:spLocks noGrp="1"/>
          </p:cNvSpPr>
          <p:nvPr>
            <p:ph idx="24" hasCustomPrompt="1"/>
          </p:nvPr>
        </p:nvSpPr>
        <p:spPr>
          <a:xfrm>
            <a:off x="8225863" y="2597398"/>
            <a:ext cx="1742242" cy="787298"/>
          </a:xfrm>
        </p:spPr>
        <p:txBody>
          <a:bodyPr lIns="0" tIns="0" rIns="0" bIns="0">
            <a:noAutofit/>
          </a:bodyPr>
          <a:lstStyle>
            <a:lvl1pPr marL="0" indent="0" algn="l">
              <a:buSzPct val="95000"/>
              <a:buFont typeface="Arial" panose="020B0604020202020204" pitchFamily="34" charset="0"/>
              <a:buNone/>
              <a:defRPr sz="55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Stat</a:t>
            </a:r>
          </a:p>
        </p:txBody>
      </p:sp>
      <p:sp>
        <p:nvSpPr>
          <p:cNvPr id="29" name="Picture Placeholder 50">
            <a:extLst>
              <a:ext uri="{FF2B5EF4-FFF2-40B4-BE49-F238E27FC236}">
                <a16:creationId xmlns:a16="http://schemas.microsoft.com/office/drawing/2014/main" id="{106DB928-4AE1-4E4B-9A4C-6062FC247709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0323956" y="2243035"/>
            <a:ext cx="1071841" cy="10953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9F7D2B0-E449-FD45-9789-FC204088E97C}"/>
              </a:ext>
            </a:extLst>
          </p:cNvPr>
          <p:cNvCxnSpPr>
            <a:cxnSpLocks/>
          </p:cNvCxnSpPr>
          <p:nvPr userDrawn="1"/>
        </p:nvCxnSpPr>
        <p:spPr>
          <a:xfrm>
            <a:off x="8183296" y="3573316"/>
            <a:ext cx="3212501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86FE37F4-1DCF-2D40-845F-6C10AC016C29}"/>
              </a:ext>
            </a:extLst>
          </p:cNvPr>
          <p:cNvSpPr>
            <a:spLocks noGrp="1"/>
          </p:cNvSpPr>
          <p:nvPr>
            <p:ph idx="25" hasCustomPrompt="1"/>
          </p:nvPr>
        </p:nvSpPr>
        <p:spPr>
          <a:xfrm>
            <a:off x="8225863" y="3819675"/>
            <a:ext cx="3169934" cy="1061801"/>
          </a:xfrm>
        </p:spPr>
        <p:txBody>
          <a:bodyPr lIns="0" tIns="0" rIns="0" bIns="0">
            <a:normAutofit/>
          </a:bodyPr>
          <a:lstStyle>
            <a:lvl1pPr marL="0" indent="0" algn="l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item or step 1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6F1B24E-B6B2-2D4F-8CE9-C10E33FBF4C2}"/>
              </a:ext>
            </a:extLst>
          </p:cNvPr>
          <p:cNvSpPr/>
          <p:nvPr userDrawn="1"/>
        </p:nvSpPr>
        <p:spPr>
          <a:xfrm>
            <a:off x="0" y="6389511"/>
            <a:ext cx="12192000" cy="4684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pic>
        <p:nvPicPr>
          <p:cNvPr id="22" name="Picture 21" descr="The University of Iowa">
            <a:extLst>
              <a:ext uri="{FF2B5EF4-FFF2-40B4-BE49-F238E27FC236}">
                <a16:creationId xmlns:a16="http://schemas.microsoft.com/office/drawing/2014/main" id="{9C14D290-718E-D94D-BEC3-A2B3F3F54C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6131555"/>
            <a:ext cx="1545021" cy="733885"/>
          </a:xfrm>
          <a:prstGeom prst="rect">
            <a:avLst/>
          </a:prstGeom>
        </p:spPr>
      </p:pic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5387E550-EB5F-3F4A-9BFA-44D25611C9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19853" y="6441192"/>
            <a:ext cx="86841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n-US" b="0"/>
              <a:t>State Hygienic Laboratory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07126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00" userDrawn="1">
          <p15:clr>
            <a:srgbClr val="FBAE40"/>
          </p15:clr>
        </p15:guide>
        <p15:guide id="2" pos="598">
          <p15:clr>
            <a:srgbClr val="FBAE40"/>
          </p15:clr>
        </p15:guide>
        <p15:guide id="3" pos="7080">
          <p15:clr>
            <a:srgbClr val="FBAE40"/>
          </p15:clr>
        </p15:guide>
        <p15:guide id="4" pos="3840">
          <p15:clr>
            <a:srgbClr val="FBAE40"/>
          </p15:clr>
        </p15:guide>
        <p15:guide id="5" orient="horz" pos="1054" userDrawn="1">
          <p15:clr>
            <a:srgbClr val="FBAE40"/>
          </p15:clr>
        </p15:guide>
        <p15:guide id="6" orient="horz" pos="3744" userDrawn="1">
          <p15:clr>
            <a:srgbClr val="FBAE40"/>
          </p15:clr>
        </p15:guide>
        <p15:guide id="7" orient="horz" pos="697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– Solid Go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BAE84-700B-054E-8730-2262E5327E6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74725" y="2677626"/>
            <a:ext cx="9144000" cy="1843238"/>
          </a:xfrm>
        </p:spPr>
        <p:txBody>
          <a:bodyPr lIns="0" tIns="0" rIns="0" bIns="0" anchor="t" anchorCtr="0">
            <a:normAutofit/>
          </a:bodyPr>
          <a:lstStyle>
            <a:lvl1pPr algn="l">
              <a:defRPr sz="6000" b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 Title Goes Right Here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4E1A789-3A04-9240-BCEC-3DACF2B52870}"/>
              </a:ext>
            </a:extLst>
          </p:cNvPr>
          <p:cNvCxnSpPr>
            <a:cxnSpLocks/>
          </p:cNvCxnSpPr>
          <p:nvPr userDrawn="1"/>
        </p:nvCxnSpPr>
        <p:spPr>
          <a:xfrm>
            <a:off x="974126" y="2339665"/>
            <a:ext cx="768531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ubtitle 2">
            <a:extLst>
              <a:ext uri="{FF2B5EF4-FFF2-40B4-BE49-F238E27FC236}">
                <a16:creationId xmlns:a16="http://schemas.microsoft.com/office/drawing/2014/main" id="{7055E247-542B-D541-8F36-DBA97343BC9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74725" y="4709626"/>
            <a:ext cx="9144000" cy="407460"/>
          </a:xfrm>
        </p:spPr>
        <p:txBody>
          <a:bodyPr lIns="0" tIns="0" rIns="0" bIns="0"/>
          <a:lstStyle>
            <a:lvl1pPr marL="0" indent="0" algn="l">
              <a:buNone/>
              <a:defRPr sz="2400" b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PRESENTATION SUBTITLE</a:t>
            </a:r>
          </a:p>
        </p:txBody>
      </p:sp>
      <p:sp>
        <p:nvSpPr>
          <p:cNvPr id="6" name="Text Placeholder 15">
            <a:extLst>
              <a:ext uri="{FF2B5EF4-FFF2-40B4-BE49-F238E27FC236}">
                <a16:creationId xmlns:a16="http://schemas.microsoft.com/office/drawing/2014/main" id="{2BBC7A98-1B1E-8545-AABD-0F79723A23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74725" y="5087150"/>
            <a:ext cx="9144000" cy="463108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Month XX, 2020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AA810B86-CAB7-EA43-BC2F-6E66762DC8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52500" y="1774216"/>
            <a:ext cx="9166225" cy="365125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l">
              <a:defRPr sz="2200" b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/>
              <a:t>State Hygienic Laboratory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A685527-7A8C-3647-9D96-6D076FA7A7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628383" y="0"/>
            <a:ext cx="2687038" cy="1279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8892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0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Ic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>
            <a:extLst>
              <a:ext uri="{FF2B5EF4-FFF2-40B4-BE49-F238E27FC236}">
                <a16:creationId xmlns:a16="http://schemas.microsoft.com/office/drawing/2014/main" id="{7C3D46F0-0006-469D-9C96-A2B5BF708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499" y="526777"/>
            <a:ext cx="10287001" cy="869089"/>
          </a:xfrm>
        </p:spPr>
        <p:txBody>
          <a:bodyPr lIns="0" tIns="0" rIns="0" bIns="0"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7D57D41-E534-4387-8837-F27E5C2408BD}"/>
              </a:ext>
            </a:extLst>
          </p:cNvPr>
          <p:cNvCxnSpPr>
            <a:cxnSpLocks/>
          </p:cNvCxnSpPr>
          <p:nvPr userDrawn="1"/>
        </p:nvCxnSpPr>
        <p:spPr>
          <a:xfrm>
            <a:off x="952498" y="1363362"/>
            <a:ext cx="768531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E7A2738-1D29-40DE-AACF-F60CD708E892}"/>
              </a:ext>
            </a:extLst>
          </p:cNvPr>
          <p:cNvCxnSpPr/>
          <p:nvPr userDrawn="1"/>
        </p:nvCxnSpPr>
        <p:spPr>
          <a:xfrm>
            <a:off x="2535870" y="2921860"/>
            <a:ext cx="7111014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>
            <a:extLst>
              <a:ext uri="{FF2B5EF4-FFF2-40B4-BE49-F238E27FC236}">
                <a16:creationId xmlns:a16="http://schemas.microsoft.com/office/drawing/2014/main" id="{D1ADFA24-184F-46B9-B1D0-3FBB044F3673}"/>
              </a:ext>
            </a:extLst>
          </p:cNvPr>
          <p:cNvSpPr/>
          <p:nvPr userDrawn="1"/>
        </p:nvSpPr>
        <p:spPr>
          <a:xfrm>
            <a:off x="1664749" y="2050739"/>
            <a:ext cx="1742242" cy="1742242"/>
          </a:xfrm>
          <a:prstGeom prst="ellipse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Picture Placeholder 3">
            <a:extLst>
              <a:ext uri="{FF2B5EF4-FFF2-40B4-BE49-F238E27FC236}">
                <a16:creationId xmlns:a16="http://schemas.microsoft.com/office/drawing/2014/main" id="{DC306F30-B3C1-E74C-B18C-7075DB0761DE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953910" y="2337468"/>
            <a:ext cx="1182412" cy="1222625"/>
          </a:xfrm>
        </p:spPr>
        <p:txBody>
          <a:bodyPr/>
          <a:lstStyle>
            <a:lvl1pPr>
              <a:buNone/>
              <a:defRPr/>
            </a:lvl1pPr>
          </a:lstStyle>
          <a:p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4F85108-BDC9-43A2-BEF1-240E666F4E0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52500" y="4078664"/>
            <a:ext cx="3166740" cy="754602"/>
          </a:xfrm>
        </p:spPr>
        <p:txBody>
          <a:bodyPr lIns="0" tIns="0" rIns="0" bIns="0">
            <a:normAutofit/>
          </a:bodyPr>
          <a:lstStyle>
            <a:lvl1pPr marL="0" indent="0" algn="ctr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item or step 1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FF9D861-0550-4AC8-BB96-094DAF60B7F4}"/>
              </a:ext>
            </a:extLst>
          </p:cNvPr>
          <p:cNvSpPr/>
          <p:nvPr userDrawn="1"/>
        </p:nvSpPr>
        <p:spPr>
          <a:xfrm>
            <a:off x="5231950" y="2050741"/>
            <a:ext cx="1742242" cy="1742242"/>
          </a:xfrm>
          <a:prstGeom prst="ellipse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Picture Placeholder 3">
            <a:extLst>
              <a:ext uri="{FF2B5EF4-FFF2-40B4-BE49-F238E27FC236}">
                <a16:creationId xmlns:a16="http://schemas.microsoft.com/office/drawing/2014/main" id="{4382C3D7-6E45-864C-A5B5-39762336A484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5500171" y="2310547"/>
            <a:ext cx="1182412" cy="1222625"/>
          </a:xfrm>
        </p:spPr>
        <p:txBody>
          <a:bodyPr/>
          <a:lstStyle>
            <a:lvl1pPr>
              <a:buNone/>
              <a:defRPr/>
            </a:lvl1pPr>
          </a:lstStyle>
          <a:p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00A296A-0A06-4FFB-B935-517187294F6B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616385" y="4078664"/>
            <a:ext cx="2973372" cy="754602"/>
          </a:xfrm>
        </p:spPr>
        <p:txBody>
          <a:bodyPr lIns="0" tIns="0" rIns="0" bIns="0">
            <a:normAutofit/>
          </a:bodyPr>
          <a:lstStyle>
            <a:lvl1pPr marL="0" indent="0" algn="ctr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item or step 2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D101DA23-83F7-4662-BC02-2666717C53B4}"/>
              </a:ext>
            </a:extLst>
          </p:cNvPr>
          <p:cNvSpPr/>
          <p:nvPr userDrawn="1"/>
        </p:nvSpPr>
        <p:spPr>
          <a:xfrm>
            <a:off x="8775763" y="2050741"/>
            <a:ext cx="1742242" cy="1742242"/>
          </a:xfrm>
          <a:prstGeom prst="ellipse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Picture Placeholder 3">
            <a:extLst>
              <a:ext uri="{FF2B5EF4-FFF2-40B4-BE49-F238E27FC236}">
                <a16:creationId xmlns:a16="http://schemas.microsoft.com/office/drawing/2014/main" id="{6E1CEA20-24A4-8C45-B5A6-CE111F714FEF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046432" y="2299135"/>
            <a:ext cx="1182412" cy="1222625"/>
          </a:xfrm>
        </p:spPr>
        <p:txBody>
          <a:bodyPr/>
          <a:lstStyle>
            <a:lvl1pPr>
              <a:buNone/>
              <a:defRPr/>
            </a:lvl1pPr>
          </a:lstStyle>
          <a:p>
            <a:endParaRPr lang="en-US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D4DB30FF-E82C-424F-A06C-EFC3CFC45E36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063514" y="4078663"/>
            <a:ext cx="3166740" cy="754602"/>
          </a:xfrm>
        </p:spPr>
        <p:txBody>
          <a:bodyPr lIns="0" tIns="0" rIns="0" bIns="0">
            <a:normAutofit/>
          </a:bodyPr>
          <a:lstStyle>
            <a:lvl1pPr marL="0" indent="0" algn="ctr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item or step 1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6F1B24E-B6B2-2D4F-8CE9-C10E33FBF4C2}"/>
              </a:ext>
            </a:extLst>
          </p:cNvPr>
          <p:cNvSpPr/>
          <p:nvPr userDrawn="1"/>
        </p:nvSpPr>
        <p:spPr>
          <a:xfrm>
            <a:off x="0" y="6389511"/>
            <a:ext cx="12192000" cy="4684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pic>
        <p:nvPicPr>
          <p:cNvPr id="22" name="Picture 21" descr="The University of Iowa">
            <a:extLst>
              <a:ext uri="{FF2B5EF4-FFF2-40B4-BE49-F238E27FC236}">
                <a16:creationId xmlns:a16="http://schemas.microsoft.com/office/drawing/2014/main" id="{9C14D290-718E-D94D-BEC3-A2B3F3F54C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6131555"/>
            <a:ext cx="1545021" cy="733885"/>
          </a:xfrm>
          <a:prstGeom prst="rect">
            <a:avLst/>
          </a:prstGeom>
        </p:spPr>
      </p:pic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5387E550-EB5F-3F4A-9BFA-44D25611C9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19853" y="6441192"/>
            <a:ext cx="86841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n-US"/>
              <a:t>State Hygienic Laboratory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39519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00" userDrawn="1">
          <p15:clr>
            <a:srgbClr val="FBAE40"/>
          </p15:clr>
        </p15:guide>
        <p15:guide id="2" pos="598">
          <p15:clr>
            <a:srgbClr val="FBAE40"/>
          </p15:clr>
        </p15:guide>
        <p15:guide id="3" pos="7080">
          <p15:clr>
            <a:srgbClr val="FBAE40"/>
          </p15:clr>
        </p15:guide>
        <p15:guide id="4" pos="3840">
          <p15:clr>
            <a:srgbClr val="FBAE40"/>
          </p15:clr>
        </p15:guide>
        <p15:guide id="5" orient="horz" pos="1054" userDrawn="1">
          <p15:clr>
            <a:srgbClr val="FBAE40"/>
          </p15:clr>
        </p15:guide>
        <p15:guide id="6" orient="horz" pos="3744" userDrawn="1">
          <p15:clr>
            <a:srgbClr val="FBAE40"/>
          </p15:clr>
        </p15:guide>
        <p15:guide id="7" orient="horz" pos="697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lumn Ic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>
            <a:extLst>
              <a:ext uri="{FF2B5EF4-FFF2-40B4-BE49-F238E27FC236}">
                <a16:creationId xmlns:a16="http://schemas.microsoft.com/office/drawing/2014/main" id="{1B9DD2E6-4011-470E-85A1-9331B2E25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499" y="526777"/>
            <a:ext cx="10287001" cy="869089"/>
          </a:xfrm>
        </p:spPr>
        <p:txBody>
          <a:bodyPr lIns="0" tIns="0" rIns="0" bIns="0"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7D57D41-E534-4387-8837-F27E5C2408BD}"/>
              </a:ext>
            </a:extLst>
          </p:cNvPr>
          <p:cNvCxnSpPr>
            <a:cxnSpLocks/>
          </p:cNvCxnSpPr>
          <p:nvPr userDrawn="1"/>
        </p:nvCxnSpPr>
        <p:spPr>
          <a:xfrm>
            <a:off x="952498" y="1363362"/>
            <a:ext cx="768531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D6361F7-376B-4B6B-90CB-982F8C88D3AB}"/>
              </a:ext>
            </a:extLst>
          </p:cNvPr>
          <p:cNvCxnSpPr/>
          <p:nvPr userDrawn="1"/>
        </p:nvCxnSpPr>
        <p:spPr>
          <a:xfrm>
            <a:off x="2535870" y="2921860"/>
            <a:ext cx="7111014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A7215D4C-D1BA-4B83-8034-F6173B4B3FE7}"/>
              </a:ext>
            </a:extLst>
          </p:cNvPr>
          <p:cNvSpPr/>
          <p:nvPr userDrawn="1"/>
        </p:nvSpPr>
        <p:spPr>
          <a:xfrm>
            <a:off x="1260812" y="2050739"/>
            <a:ext cx="1742242" cy="1742242"/>
          </a:xfrm>
          <a:prstGeom prst="ellipse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Picture Placeholder 3">
            <a:extLst>
              <a:ext uri="{FF2B5EF4-FFF2-40B4-BE49-F238E27FC236}">
                <a16:creationId xmlns:a16="http://schemas.microsoft.com/office/drawing/2014/main" id="{0A1A4191-73C5-A24C-B85A-D6F8FC572523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540727" y="2311683"/>
            <a:ext cx="1182412" cy="1222625"/>
          </a:xfrm>
        </p:spPr>
        <p:txBody>
          <a:bodyPr/>
          <a:lstStyle>
            <a:lvl1pPr>
              <a:buNone/>
              <a:defRPr/>
            </a:lvl1pPr>
          </a:lstStyle>
          <a:p>
            <a:endParaRPr lang="en-US" dirty="0"/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5C06C296-F787-402D-AC65-1E55B4D25C69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952500" y="4078664"/>
            <a:ext cx="2358866" cy="754602"/>
          </a:xfrm>
        </p:spPr>
        <p:txBody>
          <a:bodyPr lIns="0" tIns="0" rIns="0" bIns="0">
            <a:normAutofit/>
          </a:bodyPr>
          <a:lstStyle>
            <a:lvl1pPr marL="0" indent="0" algn="ctr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item or step 1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AE1934B1-C1CC-42D5-A8D8-639ED39E9A45}"/>
              </a:ext>
            </a:extLst>
          </p:cNvPr>
          <p:cNvSpPr/>
          <p:nvPr userDrawn="1"/>
        </p:nvSpPr>
        <p:spPr>
          <a:xfrm>
            <a:off x="3935830" y="2050739"/>
            <a:ext cx="1742242" cy="1742242"/>
          </a:xfrm>
          <a:prstGeom prst="ellipse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D7A0C8CB-AE00-AE4E-8B06-C3CDA2E8A6B0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221796" y="2280863"/>
            <a:ext cx="1182412" cy="1222625"/>
          </a:xfrm>
        </p:spPr>
        <p:txBody>
          <a:bodyPr/>
          <a:lstStyle>
            <a:lvl1pPr>
              <a:buNone/>
              <a:defRPr/>
            </a:lvl1pPr>
          </a:lstStyle>
          <a:p>
            <a:endParaRPr lang="en-US" dirty="0"/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8C7F2CE8-9E91-4C86-99AB-686A9C810419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3627518" y="4078664"/>
            <a:ext cx="2358866" cy="754602"/>
          </a:xfrm>
        </p:spPr>
        <p:txBody>
          <a:bodyPr lIns="0" tIns="0" rIns="0" bIns="0">
            <a:normAutofit/>
          </a:bodyPr>
          <a:lstStyle>
            <a:lvl1pPr marL="0" indent="0" algn="ctr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item or step 1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07542B3E-45A5-4E88-A2C5-758AC86BE4D0}"/>
              </a:ext>
            </a:extLst>
          </p:cNvPr>
          <p:cNvSpPr/>
          <p:nvPr userDrawn="1"/>
        </p:nvSpPr>
        <p:spPr>
          <a:xfrm>
            <a:off x="6513929" y="2050739"/>
            <a:ext cx="1742242" cy="1742242"/>
          </a:xfrm>
          <a:prstGeom prst="ellipse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Picture Placeholder 3">
            <a:extLst>
              <a:ext uri="{FF2B5EF4-FFF2-40B4-BE49-F238E27FC236}">
                <a16:creationId xmlns:a16="http://schemas.microsoft.com/office/drawing/2014/main" id="{EED777B6-C788-B840-ACC3-FD8949E42AC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793844" y="2309972"/>
            <a:ext cx="1182412" cy="1222625"/>
          </a:xfrm>
        </p:spPr>
        <p:txBody>
          <a:bodyPr/>
          <a:lstStyle>
            <a:lvl1pPr>
              <a:buNone/>
              <a:defRPr/>
            </a:lvl1pPr>
          </a:lstStyle>
          <a:p>
            <a:endParaRPr lang="en-US" dirty="0"/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BC06D7C8-7D2D-4A80-B5B8-174F5056AA0B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6205617" y="4078664"/>
            <a:ext cx="2358866" cy="754602"/>
          </a:xfrm>
        </p:spPr>
        <p:txBody>
          <a:bodyPr lIns="0" tIns="0" rIns="0" bIns="0">
            <a:normAutofit/>
          </a:bodyPr>
          <a:lstStyle>
            <a:lvl1pPr marL="0" indent="0" algn="ctr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item or step 1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924B0597-6276-471F-96FD-FDE08D64C524}"/>
              </a:ext>
            </a:extLst>
          </p:cNvPr>
          <p:cNvSpPr/>
          <p:nvPr userDrawn="1"/>
        </p:nvSpPr>
        <p:spPr>
          <a:xfrm>
            <a:off x="9188946" y="2045132"/>
            <a:ext cx="1742242" cy="1742242"/>
          </a:xfrm>
          <a:prstGeom prst="ellipse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Picture Placeholder 3">
            <a:extLst>
              <a:ext uri="{FF2B5EF4-FFF2-40B4-BE49-F238E27FC236}">
                <a16:creationId xmlns:a16="http://schemas.microsoft.com/office/drawing/2014/main" id="{04C4E3A7-AB8A-6243-BBFD-8A433C78470B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473607" y="2311684"/>
            <a:ext cx="1182412" cy="1222625"/>
          </a:xfrm>
        </p:spPr>
        <p:txBody>
          <a:bodyPr/>
          <a:lstStyle>
            <a:lvl1pPr>
              <a:buNone/>
              <a:defRPr/>
            </a:lvl1pPr>
          </a:lstStyle>
          <a:p>
            <a:endParaRPr lang="en-US" dirty="0"/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8FC2F9F8-450A-4433-BAFC-DCD0001FAF1D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8880634" y="4073057"/>
            <a:ext cx="2358866" cy="754602"/>
          </a:xfrm>
        </p:spPr>
        <p:txBody>
          <a:bodyPr lIns="0" tIns="0" rIns="0" bIns="0">
            <a:normAutofit/>
          </a:bodyPr>
          <a:lstStyle>
            <a:lvl1pPr marL="0" indent="0" algn="ctr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item or step 1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4578BB7-B3A6-0D4A-A743-C8950F9817AE}"/>
              </a:ext>
            </a:extLst>
          </p:cNvPr>
          <p:cNvSpPr/>
          <p:nvPr userDrawn="1"/>
        </p:nvSpPr>
        <p:spPr>
          <a:xfrm>
            <a:off x="0" y="6389511"/>
            <a:ext cx="12192000" cy="4684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pic>
        <p:nvPicPr>
          <p:cNvPr id="20" name="Picture 19" descr="The University of Iowa">
            <a:extLst>
              <a:ext uri="{FF2B5EF4-FFF2-40B4-BE49-F238E27FC236}">
                <a16:creationId xmlns:a16="http://schemas.microsoft.com/office/drawing/2014/main" id="{6D319038-0896-5540-A405-0F93F52CC9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6131555"/>
            <a:ext cx="1545021" cy="733885"/>
          </a:xfrm>
          <a:prstGeom prst="rect">
            <a:avLst/>
          </a:prstGeom>
        </p:spPr>
      </p:pic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CF5779A1-5C1A-D949-93A6-EFB401BFC6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19853" y="6441192"/>
            <a:ext cx="86841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n-US"/>
              <a:t>State Hygienic Laboratory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3895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00" userDrawn="1">
          <p15:clr>
            <a:srgbClr val="FBAE40"/>
          </p15:clr>
        </p15:guide>
        <p15:guide id="2" pos="598">
          <p15:clr>
            <a:srgbClr val="FBAE40"/>
          </p15:clr>
        </p15:guide>
        <p15:guide id="3" pos="7080">
          <p15:clr>
            <a:srgbClr val="FBAE40"/>
          </p15:clr>
        </p15:guide>
        <p15:guide id="4" pos="3840">
          <p15:clr>
            <a:srgbClr val="FBAE40"/>
          </p15:clr>
        </p15:guide>
        <p15:guide id="5" orient="horz" pos="1054" userDrawn="1">
          <p15:clr>
            <a:srgbClr val="FBAE40"/>
          </p15:clr>
        </p15:guide>
        <p15:guide id="6" orient="horz" pos="3744" userDrawn="1">
          <p15:clr>
            <a:srgbClr val="FBAE40"/>
          </p15:clr>
        </p15:guide>
        <p15:guide id="7" orient="horz" pos="697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ve Column Ic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>
            <a:extLst>
              <a:ext uri="{FF2B5EF4-FFF2-40B4-BE49-F238E27FC236}">
                <a16:creationId xmlns:a16="http://schemas.microsoft.com/office/drawing/2014/main" id="{C7E2EA4D-EFA8-4B7C-9585-ADB07DA2D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499" y="526777"/>
            <a:ext cx="10287001" cy="869089"/>
          </a:xfrm>
        </p:spPr>
        <p:txBody>
          <a:bodyPr lIns="0" tIns="0" rIns="0" bIns="0"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7D57D41-E534-4387-8837-F27E5C2408BD}"/>
              </a:ext>
            </a:extLst>
          </p:cNvPr>
          <p:cNvCxnSpPr>
            <a:cxnSpLocks/>
          </p:cNvCxnSpPr>
          <p:nvPr userDrawn="1"/>
        </p:nvCxnSpPr>
        <p:spPr>
          <a:xfrm>
            <a:off x="952498" y="1363362"/>
            <a:ext cx="768531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D6361F7-376B-4B6B-90CB-982F8C88D3AB}"/>
              </a:ext>
            </a:extLst>
          </p:cNvPr>
          <p:cNvCxnSpPr/>
          <p:nvPr userDrawn="1"/>
        </p:nvCxnSpPr>
        <p:spPr>
          <a:xfrm>
            <a:off x="2535870" y="2921860"/>
            <a:ext cx="7111014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A7215D4C-D1BA-4B83-8034-F6173B4B3FE7}"/>
              </a:ext>
            </a:extLst>
          </p:cNvPr>
          <p:cNvSpPr/>
          <p:nvPr userDrawn="1"/>
        </p:nvSpPr>
        <p:spPr>
          <a:xfrm>
            <a:off x="1175438" y="2125657"/>
            <a:ext cx="1594590" cy="1594590"/>
          </a:xfrm>
          <a:prstGeom prst="ellipse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Picture Placeholder 3">
            <a:extLst>
              <a:ext uri="{FF2B5EF4-FFF2-40B4-BE49-F238E27FC236}">
                <a16:creationId xmlns:a16="http://schemas.microsoft.com/office/drawing/2014/main" id="{0E2F4087-739F-1B43-B022-92BCEDD29A2D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448972" y="2403497"/>
            <a:ext cx="1030100" cy="1086492"/>
          </a:xfrm>
        </p:spPr>
        <p:txBody>
          <a:bodyPr/>
          <a:lstStyle>
            <a:lvl1pPr>
              <a:buNone/>
              <a:defRPr/>
            </a:lvl1pPr>
          </a:lstStyle>
          <a:p>
            <a:endParaRPr lang="en-US" dirty="0"/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5C06C296-F787-402D-AC65-1E55B4D25C69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1175438" y="4078664"/>
            <a:ext cx="1601504" cy="754602"/>
          </a:xfrm>
        </p:spPr>
        <p:txBody>
          <a:bodyPr lIns="0" tIns="0" rIns="0" bIns="0">
            <a:normAutofit/>
          </a:bodyPr>
          <a:lstStyle>
            <a:lvl1pPr marL="0" indent="0" algn="ctr">
              <a:buSzPct val="95000"/>
              <a:buFont typeface="Arial" panose="020B0604020202020204" pitchFamily="34" charset="0"/>
              <a:buNone/>
              <a:defRPr sz="20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item or step 1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AE1934B1-C1CC-42D5-A8D8-639ED39E9A45}"/>
              </a:ext>
            </a:extLst>
          </p:cNvPr>
          <p:cNvSpPr/>
          <p:nvPr userDrawn="1"/>
        </p:nvSpPr>
        <p:spPr>
          <a:xfrm>
            <a:off x="3222122" y="2125657"/>
            <a:ext cx="1594590" cy="1594590"/>
          </a:xfrm>
          <a:prstGeom prst="ellipse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Picture Placeholder 3">
            <a:extLst>
              <a:ext uri="{FF2B5EF4-FFF2-40B4-BE49-F238E27FC236}">
                <a16:creationId xmlns:a16="http://schemas.microsoft.com/office/drawing/2014/main" id="{090A73C4-9F43-6142-BBC5-1C887BE310E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3502864" y="2384080"/>
            <a:ext cx="1030100" cy="1086492"/>
          </a:xfrm>
        </p:spPr>
        <p:txBody>
          <a:bodyPr/>
          <a:lstStyle>
            <a:lvl1pPr>
              <a:buNone/>
              <a:defRPr/>
            </a:lvl1pPr>
          </a:lstStyle>
          <a:p>
            <a:endParaRPr lang="en-US" dirty="0"/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9B9DF875-9EAF-4928-8E91-6599CCEAADEE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3225991" y="4080927"/>
            <a:ext cx="1601504" cy="754602"/>
          </a:xfrm>
        </p:spPr>
        <p:txBody>
          <a:bodyPr lIns="0" tIns="0" rIns="0" bIns="0">
            <a:normAutofit/>
          </a:bodyPr>
          <a:lstStyle>
            <a:lvl1pPr marL="0" indent="0" algn="ctr">
              <a:buSzPct val="95000"/>
              <a:buFont typeface="Arial" panose="020B0604020202020204" pitchFamily="34" charset="0"/>
              <a:buNone/>
              <a:defRPr sz="20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item or step 2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07542B3E-45A5-4E88-A2C5-758AC86BE4D0}"/>
              </a:ext>
            </a:extLst>
          </p:cNvPr>
          <p:cNvSpPr/>
          <p:nvPr userDrawn="1"/>
        </p:nvSpPr>
        <p:spPr>
          <a:xfrm>
            <a:off x="5305996" y="2125657"/>
            <a:ext cx="1594590" cy="1594590"/>
          </a:xfrm>
          <a:prstGeom prst="ellipse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Picture Placeholder 3">
            <a:extLst>
              <a:ext uri="{FF2B5EF4-FFF2-40B4-BE49-F238E27FC236}">
                <a16:creationId xmlns:a16="http://schemas.microsoft.com/office/drawing/2014/main" id="{121B32AC-29FE-5347-BC89-E1D12CFE9173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5588241" y="2367425"/>
            <a:ext cx="1030100" cy="1086492"/>
          </a:xfrm>
        </p:spPr>
        <p:txBody>
          <a:bodyPr/>
          <a:lstStyle>
            <a:lvl1pPr>
              <a:buNone/>
              <a:defRPr/>
            </a:lvl1pPr>
          </a:lstStyle>
          <a:p>
            <a:endParaRPr lang="en-US" dirty="0"/>
          </a:p>
        </p:txBody>
      </p: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FCAF8AD6-3AD0-422C-B775-D4163897266E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5285614" y="4095574"/>
            <a:ext cx="1601504" cy="754602"/>
          </a:xfrm>
        </p:spPr>
        <p:txBody>
          <a:bodyPr lIns="0" tIns="0" rIns="0" bIns="0">
            <a:normAutofit/>
          </a:bodyPr>
          <a:lstStyle>
            <a:lvl1pPr marL="0" indent="0" algn="ctr">
              <a:buSzPct val="95000"/>
              <a:buFont typeface="Arial" panose="020B0604020202020204" pitchFamily="34" charset="0"/>
              <a:buNone/>
              <a:defRPr sz="20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item or step 3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924B0597-6276-471F-96FD-FDE08D64C524}"/>
              </a:ext>
            </a:extLst>
          </p:cNvPr>
          <p:cNvSpPr/>
          <p:nvPr userDrawn="1"/>
        </p:nvSpPr>
        <p:spPr>
          <a:xfrm>
            <a:off x="7346820" y="2120050"/>
            <a:ext cx="1594590" cy="1594590"/>
          </a:xfrm>
          <a:prstGeom prst="ellipse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Picture Placeholder 3">
            <a:extLst>
              <a:ext uri="{FF2B5EF4-FFF2-40B4-BE49-F238E27FC236}">
                <a16:creationId xmlns:a16="http://schemas.microsoft.com/office/drawing/2014/main" id="{035F86CE-4040-2C49-984A-EDA41DCC41DE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7583252" y="2382067"/>
            <a:ext cx="1121725" cy="1086492"/>
          </a:xfrm>
        </p:spPr>
        <p:txBody>
          <a:bodyPr/>
          <a:lstStyle>
            <a:lvl1pPr>
              <a:buNone/>
              <a:defRPr/>
            </a:lvl1pPr>
          </a:lstStyle>
          <a:p>
            <a:endParaRPr lang="en-US" dirty="0"/>
          </a:p>
        </p:txBody>
      </p:sp>
      <p:sp>
        <p:nvSpPr>
          <p:cNvPr id="38" name="Content Placeholder 2">
            <a:extLst>
              <a:ext uri="{FF2B5EF4-FFF2-40B4-BE49-F238E27FC236}">
                <a16:creationId xmlns:a16="http://schemas.microsoft.com/office/drawing/2014/main" id="{7322EF39-6BE8-4D2B-B814-5743037B71F3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7325607" y="4098102"/>
            <a:ext cx="1601504" cy="754602"/>
          </a:xfrm>
        </p:spPr>
        <p:txBody>
          <a:bodyPr lIns="0" tIns="0" rIns="0" bIns="0">
            <a:normAutofit/>
          </a:bodyPr>
          <a:lstStyle>
            <a:lvl1pPr marL="0" indent="0" algn="ctr">
              <a:buSzPct val="95000"/>
              <a:buFont typeface="Arial" panose="020B0604020202020204" pitchFamily="34" charset="0"/>
              <a:buNone/>
              <a:defRPr sz="20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item or step 4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D3182B05-A7F1-450F-AE61-51425BEF3AA6}"/>
              </a:ext>
            </a:extLst>
          </p:cNvPr>
          <p:cNvSpPr/>
          <p:nvPr userDrawn="1"/>
        </p:nvSpPr>
        <p:spPr>
          <a:xfrm>
            <a:off x="9434872" y="2133924"/>
            <a:ext cx="1594590" cy="1594590"/>
          </a:xfrm>
          <a:prstGeom prst="ellipse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F0B4205C-10C8-FE4A-8B1C-0B1A629E22B6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9682000" y="2389427"/>
            <a:ext cx="1100333" cy="1086492"/>
          </a:xfrm>
        </p:spPr>
        <p:txBody>
          <a:bodyPr/>
          <a:lstStyle>
            <a:lvl1pPr>
              <a:buNone/>
              <a:defRPr/>
            </a:lvl1pPr>
          </a:lstStyle>
          <a:p>
            <a:endParaRPr lang="en-US" dirty="0"/>
          </a:p>
        </p:txBody>
      </p:sp>
      <p:sp>
        <p:nvSpPr>
          <p:cNvPr id="40" name="Content Placeholder 2">
            <a:extLst>
              <a:ext uri="{FF2B5EF4-FFF2-40B4-BE49-F238E27FC236}">
                <a16:creationId xmlns:a16="http://schemas.microsoft.com/office/drawing/2014/main" id="{0D14923E-7CAE-49B7-9668-7B538ECFDC5F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9419080" y="4107460"/>
            <a:ext cx="1601504" cy="754602"/>
          </a:xfrm>
        </p:spPr>
        <p:txBody>
          <a:bodyPr lIns="0" tIns="0" rIns="0" bIns="0">
            <a:normAutofit/>
          </a:bodyPr>
          <a:lstStyle>
            <a:lvl1pPr marL="0" indent="0" algn="ctr">
              <a:buSzPct val="95000"/>
              <a:buFont typeface="Arial" panose="020B0604020202020204" pitchFamily="34" charset="0"/>
              <a:buNone/>
              <a:defRPr sz="20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item or step 5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6866093-3200-6440-8AB2-9242D398F84E}"/>
              </a:ext>
            </a:extLst>
          </p:cNvPr>
          <p:cNvSpPr/>
          <p:nvPr userDrawn="1"/>
        </p:nvSpPr>
        <p:spPr>
          <a:xfrm>
            <a:off x="0" y="6389511"/>
            <a:ext cx="12192000" cy="4684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pic>
        <p:nvPicPr>
          <p:cNvPr id="22" name="Picture 21" descr="The University of Iowa">
            <a:extLst>
              <a:ext uri="{FF2B5EF4-FFF2-40B4-BE49-F238E27FC236}">
                <a16:creationId xmlns:a16="http://schemas.microsoft.com/office/drawing/2014/main" id="{D664CA64-A0A9-F34D-BDC5-9ABCDE7A547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6131555"/>
            <a:ext cx="1545021" cy="733885"/>
          </a:xfrm>
          <a:prstGeom prst="rect">
            <a:avLst/>
          </a:prstGeom>
        </p:spPr>
      </p:pic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EB50283A-D398-E048-BDA3-92DD544A49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19853" y="6441192"/>
            <a:ext cx="86841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n-US" b="0"/>
              <a:t>State Hygienic Laboratory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075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00" userDrawn="1">
          <p15:clr>
            <a:srgbClr val="FBAE40"/>
          </p15:clr>
        </p15:guide>
        <p15:guide id="2" pos="598">
          <p15:clr>
            <a:srgbClr val="FBAE40"/>
          </p15:clr>
        </p15:guide>
        <p15:guide id="3" pos="7080">
          <p15:clr>
            <a:srgbClr val="FBAE40"/>
          </p15:clr>
        </p15:guide>
        <p15:guide id="4" pos="3840">
          <p15:clr>
            <a:srgbClr val="FBAE40"/>
          </p15:clr>
        </p15:guide>
        <p15:guide id="5" orient="horz" pos="1054" userDrawn="1">
          <p15:clr>
            <a:srgbClr val="FBAE40"/>
          </p15:clr>
        </p15:guide>
        <p15:guide id="6" orient="horz" pos="3744" userDrawn="1">
          <p15:clr>
            <a:srgbClr val="FBAE40"/>
          </p15:clr>
        </p15:guide>
        <p15:guide id="7" orient="horz" pos="697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>
            <a:extLst>
              <a:ext uri="{FF2B5EF4-FFF2-40B4-BE49-F238E27FC236}">
                <a16:creationId xmlns:a16="http://schemas.microsoft.com/office/drawing/2014/main" id="{B103BAF8-AE0C-4C2A-AFFE-5EFC74007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499" y="526777"/>
            <a:ext cx="10287001" cy="869089"/>
          </a:xfrm>
        </p:spPr>
        <p:txBody>
          <a:bodyPr lIns="0" tIns="0" rIns="0" bIns="0"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7D57D41-E534-4387-8837-F27E5C2408BD}"/>
              </a:ext>
            </a:extLst>
          </p:cNvPr>
          <p:cNvCxnSpPr>
            <a:cxnSpLocks/>
          </p:cNvCxnSpPr>
          <p:nvPr userDrawn="1"/>
        </p:nvCxnSpPr>
        <p:spPr>
          <a:xfrm>
            <a:off x="952498" y="1363362"/>
            <a:ext cx="768531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C29AABA-668F-408C-81ED-9A30ED0A4BE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49325" y="1684461"/>
            <a:ext cx="3170238" cy="1621608"/>
          </a:xfrm>
        </p:spPr>
        <p:txBody>
          <a:bodyPr/>
          <a:lstStyle>
            <a:lvl1pPr>
              <a:buNone/>
              <a:defRPr/>
            </a:lvl1pPr>
          </a:lstStyle>
          <a:p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4F85108-BDC9-43A2-BEF1-240E666F4E0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52500" y="3548916"/>
            <a:ext cx="3166740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68A6427-DC92-4AE6-82DE-34A0B3A972EE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952501" y="4383805"/>
            <a:ext cx="3166740" cy="1408471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8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text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336E4CD-9037-4D69-A3E3-6380D9131A19}"/>
              </a:ext>
            </a:extLst>
          </p:cNvPr>
          <p:cNvCxnSpPr/>
          <p:nvPr userDrawn="1"/>
        </p:nvCxnSpPr>
        <p:spPr>
          <a:xfrm>
            <a:off x="4376691" y="1679383"/>
            <a:ext cx="0" cy="4264218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icture Placeholder 3">
            <a:extLst>
              <a:ext uri="{FF2B5EF4-FFF2-40B4-BE49-F238E27FC236}">
                <a16:creationId xmlns:a16="http://schemas.microsoft.com/office/drawing/2014/main" id="{3C3EF38F-8A6A-4B49-A1A2-467E7797A51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602447" y="1677611"/>
            <a:ext cx="2987311" cy="1621608"/>
          </a:xfrm>
        </p:spPr>
        <p:txBody>
          <a:bodyPr/>
          <a:lstStyle>
            <a:lvl1pPr>
              <a:buNone/>
              <a:defRPr/>
            </a:lvl1pPr>
          </a:lstStyle>
          <a:p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00A296A-0A06-4FFB-B935-517187294F6B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616385" y="3537679"/>
            <a:ext cx="2973372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4DA600F9-1950-41BD-ACB3-21F2B5AE9494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616386" y="4372568"/>
            <a:ext cx="2973372" cy="1408471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8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text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CA77083-F133-420F-93AD-77761878E852}"/>
              </a:ext>
            </a:extLst>
          </p:cNvPr>
          <p:cNvCxnSpPr/>
          <p:nvPr userDrawn="1"/>
        </p:nvCxnSpPr>
        <p:spPr>
          <a:xfrm>
            <a:off x="7806430" y="1679383"/>
            <a:ext cx="0" cy="4264218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Picture Placeholder 3">
            <a:extLst>
              <a:ext uri="{FF2B5EF4-FFF2-40B4-BE49-F238E27FC236}">
                <a16:creationId xmlns:a16="http://schemas.microsoft.com/office/drawing/2014/main" id="{DDD8951C-5A36-4D07-AB7C-0F597B3D797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072642" y="1684461"/>
            <a:ext cx="3166858" cy="1621608"/>
          </a:xfrm>
        </p:spPr>
        <p:txBody>
          <a:bodyPr/>
          <a:lstStyle>
            <a:lvl1pPr>
              <a:buNone/>
              <a:defRPr/>
            </a:lvl1pPr>
          </a:lstStyle>
          <a:p>
            <a:endParaRPr lang="en-US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D4DB30FF-E82C-424F-A06C-EFC3CFC45E36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063514" y="3537679"/>
            <a:ext cx="3166740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36DC4408-89C4-4D74-957E-B2A4D59F76AE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8063515" y="4372568"/>
            <a:ext cx="3166740" cy="1408471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8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text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2DAB539-1500-4641-B587-77CADD883496}"/>
              </a:ext>
            </a:extLst>
          </p:cNvPr>
          <p:cNvSpPr/>
          <p:nvPr userDrawn="1"/>
        </p:nvSpPr>
        <p:spPr>
          <a:xfrm>
            <a:off x="0" y="6389511"/>
            <a:ext cx="12192000" cy="4684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pic>
        <p:nvPicPr>
          <p:cNvPr id="26" name="Picture 25" descr="The University of Iowa">
            <a:extLst>
              <a:ext uri="{FF2B5EF4-FFF2-40B4-BE49-F238E27FC236}">
                <a16:creationId xmlns:a16="http://schemas.microsoft.com/office/drawing/2014/main" id="{425DB221-2568-9A44-ABC3-1ED0E0B41E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6131555"/>
            <a:ext cx="1545021" cy="733885"/>
          </a:xfrm>
          <a:prstGeom prst="rect">
            <a:avLst/>
          </a:prstGeom>
        </p:spPr>
      </p:pic>
      <p:sp>
        <p:nvSpPr>
          <p:cNvPr id="25" name="Footer Placeholder 4">
            <a:extLst>
              <a:ext uri="{FF2B5EF4-FFF2-40B4-BE49-F238E27FC236}">
                <a16:creationId xmlns:a16="http://schemas.microsoft.com/office/drawing/2014/main" id="{6E30D721-4805-D344-A3E0-90A8F1D568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19853" y="6441192"/>
            <a:ext cx="86841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State Hygienic Laboratory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6646820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598">
          <p15:clr>
            <a:srgbClr val="FBAE40"/>
          </p15:clr>
        </p15:guide>
        <p15:guide id="3" pos="7080">
          <p15:clr>
            <a:srgbClr val="FBAE40"/>
          </p15:clr>
        </p15:guide>
        <p15:guide id="4" pos="3840">
          <p15:clr>
            <a:srgbClr val="FBAE40"/>
          </p15:clr>
        </p15:guide>
        <p15:guide id="5" orient="horz" pos="1054">
          <p15:clr>
            <a:srgbClr val="FBAE40"/>
          </p15:clr>
        </p15:guide>
        <p15:guide id="7" orient="horz" pos="3744">
          <p15:clr>
            <a:srgbClr val="FBAE40"/>
          </p15:clr>
        </p15:guide>
        <p15:guide id="8" orient="horz" pos="697">
          <p15:clr>
            <a:srgbClr val="FBAE40"/>
          </p15:clr>
        </p15:guide>
        <p15:guide id="9" orient="horz" pos="2400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lumn 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1">
            <a:extLst>
              <a:ext uri="{FF2B5EF4-FFF2-40B4-BE49-F238E27FC236}">
                <a16:creationId xmlns:a16="http://schemas.microsoft.com/office/drawing/2014/main" id="{D42FEC1B-FCF8-4508-B227-27323879AC52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952499" y="526777"/>
            <a:ext cx="10287001" cy="869089"/>
          </a:xfrm>
        </p:spPr>
        <p:txBody>
          <a:bodyPr lIns="0" tIns="0" rIns="0" bIns="0"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7D57D41-E534-4387-8837-F27E5C2408BD}"/>
              </a:ext>
            </a:extLst>
          </p:cNvPr>
          <p:cNvCxnSpPr>
            <a:cxnSpLocks/>
          </p:cNvCxnSpPr>
          <p:nvPr userDrawn="1"/>
        </p:nvCxnSpPr>
        <p:spPr>
          <a:xfrm>
            <a:off x="952498" y="1363362"/>
            <a:ext cx="768531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Picture Placeholder 3">
            <a:extLst>
              <a:ext uri="{FF2B5EF4-FFF2-40B4-BE49-F238E27FC236}">
                <a16:creationId xmlns:a16="http://schemas.microsoft.com/office/drawing/2014/main" id="{E21D4365-BAA8-4F76-87AD-1A328301E29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49325" y="1684461"/>
            <a:ext cx="2373939" cy="1621608"/>
          </a:xfrm>
        </p:spPr>
        <p:txBody>
          <a:bodyPr/>
          <a:lstStyle>
            <a:lvl1pPr>
              <a:buNone/>
              <a:defRPr/>
            </a:lvl1pPr>
          </a:lstStyle>
          <a:p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4F85108-BDC9-43A2-BEF1-240E666F4E0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52500" y="3545060"/>
            <a:ext cx="2358867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68A6427-DC92-4AE6-82DE-34A0B3A972EE}"/>
              </a:ext>
            </a:extLst>
          </p:cNvPr>
          <p:cNvSpPr>
            <a:spLocks noGrp="1"/>
          </p:cNvSpPr>
          <p:nvPr userDrawn="1">
            <p:ph idx="10" hasCustomPrompt="1"/>
          </p:nvPr>
        </p:nvSpPr>
        <p:spPr>
          <a:xfrm>
            <a:off x="952501" y="4372570"/>
            <a:ext cx="2358867" cy="140847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8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text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336E4CD-9037-4D69-A3E3-6380D9131A19}"/>
              </a:ext>
            </a:extLst>
          </p:cNvPr>
          <p:cNvCxnSpPr/>
          <p:nvPr userDrawn="1"/>
        </p:nvCxnSpPr>
        <p:spPr>
          <a:xfrm>
            <a:off x="3441180" y="1686757"/>
            <a:ext cx="0" cy="4256844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icture Placeholder 3">
            <a:extLst>
              <a:ext uri="{FF2B5EF4-FFF2-40B4-BE49-F238E27FC236}">
                <a16:creationId xmlns:a16="http://schemas.microsoft.com/office/drawing/2014/main" id="{EB10E167-B94B-AD40-958C-D9E0F8F9DF4A}"/>
              </a:ext>
            </a:extLst>
          </p:cNvPr>
          <p:cNvSpPr>
            <a:spLocks noGrp="1"/>
          </p:cNvSpPr>
          <p:nvPr userDrawn="1">
            <p:ph type="pic" sz="quarter" idx="23"/>
          </p:nvPr>
        </p:nvSpPr>
        <p:spPr>
          <a:xfrm>
            <a:off x="3593362" y="1684461"/>
            <a:ext cx="2373939" cy="1621608"/>
          </a:xfrm>
        </p:spPr>
        <p:txBody>
          <a:bodyPr/>
          <a:lstStyle>
            <a:lvl1pPr>
              <a:buNone/>
              <a:defRPr/>
            </a:lvl1pPr>
          </a:lstStyle>
          <a:p>
            <a:endParaRPr lang="en-US" dirty="0"/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C03DF098-BB37-5848-9388-750D29EFC657}"/>
              </a:ext>
            </a:extLst>
          </p:cNvPr>
          <p:cNvSpPr>
            <a:spLocks noGrp="1"/>
          </p:cNvSpPr>
          <p:nvPr userDrawn="1">
            <p:ph idx="24" hasCustomPrompt="1"/>
          </p:nvPr>
        </p:nvSpPr>
        <p:spPr>
          <a:xfrm>
            <a:off x="3630386" y="3545060"/>
            <a:ext cx="2358867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6FE4DEF0-41BC-4548-B7BA-1E5B0231AFFD}"/>
              </a:ext>
            </a:extLst>
          </p:cNvPr>
          <p:cNvSpPr>
            <a:spLocks noGrp="1"/>
          </p:cNvSpPr>
          <p:nvPr userDrawn="1">
            <p:ph idx="25" hasCustomPrompt="1"/>
          </p:nvPr>
        </p:nvSpPr>
        <p:spPr>
          <a:xfrm>
            <a:off x="3630387" y="4372570"/>
            <a:ext cx="2358867" cy="140847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8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text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EF932C4-F1C3-47F2-84B8-FEC885C1843C}"/>
              </a:ext>
            </a:extLst>
          </p:cNvPr>
          <p:cNvCxnSpPr/>
          <p:nvPr userDrawn="1"/>
        </p:nvCxnSpPr>
        <p:spPr>
          <a:xfrm>
            <a:off x="6095740" y="1686758"/>
            <a:ext cx="0" cy="4293629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Picture Placeholder 3">
            <a:extLst>
              <a:ext uri="{FF2B5EF4-FFF2-40B4-BE49-F238E27FC236}">
                <a16:creationId xmlns:a16="http://schemas.microsoft.com/office/drawing/2014/main" id="{864CDDAA-23B4-C842-845C-7640D95F2B65}"/>
              </a:ext>
            </a:extLst>
          </p:cNvPr>
          <p:cNvSpPr>
            <a:spLocks noGrp="1"/>
          </p:cNvSpPr>
          <p:nvPr userDrawn="1">
            <p:ph type="pic" sz="quarter" idx="26"/>
          </p:nvPr>
        </p:nvSpPr>
        <p:spPr>
          <a:xfrm>
            <a:off x="6237399" y="1684461"/>
            <a:ext cx="2373939" cy="1621608"/>
          </a:xfrm>
        </p:spPr>
        <p:txBody>
          <a:bodyPr/>
          <a:lstStyle>
            <a:lvl1pPr>
              <a:buNone/>
              <a:defRPr/>
            </a:lvl1pPr>
          </a:lstStyle>
          <a:p>
            <a:endParaRPr lang="en-US" dirty="0"/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DEB8CCE3-3756-5947-84B2-DFCA00A013F6}"/>
              </a:ext>
            </a:extLst>
          </p:cNvPr>
          <p:cNvSpPr>
            <a:spLocks noGrp="1"/>
          </p:cNvSpPr>
          <p:nvPr userDrawn="1">
            <p:ph idx="27" hasCustomPrompt="1"/>
          </p:nvPr>
        </p:nvSpPr>
        <p:spPr>
          <a:xfrm>
            <a:off x="6242957" y="3545060"/>
            <a:ext cx="2358867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09C56F7D-4836-1E4F-BD4C-CB150E12E098}"/>
              </a:ext>
            </a:extLst>
          </p:cNvPr>
          <p:cNvSpPr>
            <a:spLocks noGrp="1"/>
          </p:cNvSpPr>
          <p:nvPr userDrawn="1">
            <p:ph idx="28" hasCustomPrompt="1"/>
          </p:nvPr>
        </p:nvSpPr>
        <p:spPr>
          <a:xfrm>
            <a:off x="6242958" y="4372570"/>
            <a:ext cx="2358867" cy="140847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8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text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CA77083-F133-420F-93AD-77761878E852}"/>
              </a:ext>
            </a:extLst>
          </p:cNvPr>
          <p:cNvCxnSpPr/>
          <p:nvPr userDrawn="1"/>
        </p:nvCxnSpPr>
        <p:spPr>
          <a:xfrm>
            <a:off x="8750300" y="1686757"/>
            <a:ext cx="0" cy="4256844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Picture Placeholder 3">
            <a:extLst>
              <a:ext uri="{FF2B5EF4-FFF2-40B4-BE49-F238E27FC236}">
                <a16:creationId xmlns:a16="http://schemas.microsoft.com/office/drawing/2014/main" id="{06A5C640-1D0E-4428-AC28-148AE98A7B34}"/>
              </a:ext>
            </a:extLst>
          </p:cNvPr>
          <p:cNvSpPr>
            <a:spLocks noGrp="1"/>
          </p:cNvSpPr>
          <p:nvPr userDrawn="1">
            <p:ph type="pic" sz="quarter" idx="22"/>
          </p:nvPr>
        </p:nvSpPr>
        <p:spPr>
          <a:xfrm>
            <a:off x="8881435" y="1680693"/>
            <a:ext cx="2349365" cy="1621608"/>
          </a:xfrm>
        </p:spPr>
        <p:txBody>
          <a:bodyPr/>
          <a:lstStyle>
            <a:lvl1pPr>
              <a:buNone/>
              <a:defRPr/>
            </a:lvl1pPr>
          </a:lstStyle>
          <a:p>
            <a:endParaRPr lang="en-US" dirty="0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A07502CC-5B90-4BCF-B63B-36D026C9AE96}"/>
              </a:ext>
            </a:extLst>
          </p:cNvPr>
          <p:cNvSpPr>
            <a:spLocks noGrp="1"/>
          </p:cNvSpPr>
          <p:nvPr userDrawn="1">
            <p:ph idx="15" hasCustomPrompt="1"/>
          </p:nvPr>
        </p:nvSpPr>
        <p:spPr>
          <a:xfrm>
            <a:off x="8875080" y="3548916"/>
            <a:ext cx="2358867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169EF16-BA54-4279-A087-A65E4F26675F}"/>
              </a:ext>
            </a:extLst>
          </p:cNvPr>
          <p:cNvSpPr>
            <a:spLocks noGrp="1"/>
          </p:cNvSpPr>
          <p:nvPr userDrawn="1">
            <p:ph idx="16" hasCustomPrompt="1"/>
          </p:nvPr>
        </p:nvSpPr>
        <p:spPr>
          <a:xfrm>
            <a:off x="8875081" y="4362520"/>
            <a:ext cx="2358867" cy="1408470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8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text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A720753-9BFD-2840-9C93-FF72942ED6E3}"/>
              </a:ext>
            </a:extLst>
          </p:cNvPr>
          <p:cNvSpPr/>
          <p:nvPr userDrawn="1"/>
        </p:nvSpPr>
        <p:spPr>
          <a:xfrm>
            <a:off x="0" y="6389511"/>
            <a:ext cx="12192000" cy="4684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pic>
        <p:nvPicPr>
          <p:cNvPr id="32" name="Picture 31" descr="The University of Iowa">
            <a:extLst>
              <a:ext uri="{FF2B5EF4-FFF2-40B4-BE49-F238E27FC236}">
                <a16:creationId xmlns:a16="http://schemas.microsoft.com/office/drawing/2014/main" id="{710BB67D-293B-374F-89FC-5F2EBF9F29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6131555"/>
            <a:ext cx="1545021" cy="733885"/>
          </a:xfrm>
          <a:prstGeom prst="rect">
            <a:avLst/>
          </a:prstGeom>
        </p:spPr>
      </p:pic>
      <p:sp>
        <p:nvSpPr>
          <p:cNvPr id="31" name="Footer Placeholder 4">
            <a:extLst>
              <a:ext uri="{FF2B5EF4-FFF2-40B4-BE49-F238E27FC236}">
                <a16:creationId xmlns:a16="http://schemas.microsoft.com/office/drawing/2014/main" id="{9EE9B966-22C9-0D4A-8DF7-FFA7CF9C9DD8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>
            <a:off x="2519853" y="6441192"/>
            <a:ext cx="86841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State Hygienic Laboratory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1700219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00" userDrawn="1">
          <p15:clr>
            <a:srgbClr val="FBAE40"/>
          </p15:clr>
        </p15:guide>
        <p15:guide id="2" pos="598">
          <p15:clr>
            <a:srgbClr val="FBAE40"/>
          </p15:clr>
        </p15:guide>
        <p15:guide id="3" pos="7080">
          <p15:clr>
            <a:srgbClr val="FBAE40"/>
          </p15:clr>
        </p15:guide>
        <p15:guide id="4" pos="3840">
          <p15:clr>
            <a:srgbClr val="FBAE40"/>
          </p15:clr>
        </p15:guide>
        <p15:guide id="5" orient="horz" pos="1054">
          <p15:clr>
            <a:srgbClr val="FBAE40"/>
          </p15:clr>
        </p15:guide>
        <p15:guide id="6" orient="horz" pos="3744">
          <p15:clr>
            <a:srgbClr val="FBAE40"/>
          </p15:clr>
        </p15:guide>
        <p15:guide id="7" orient="horz" pos="697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ve Column 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1">
            <a:extLst>
              <a:ext uri="{FF2B5EF4-FFF2-40B4-BE49-F238E27FC236}">
                <a16:creationId xmlns:a16="http://schemas.microsoft.com/office/drawing/2014/main" id="{8F3E476F-E407-4406-BB4F-38E545331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499" y="526777"/>
            <a:ext cx="10287001" cy="869089"/>
          </a:xfrm>
        </p:spPr>
        <p:txBody>
          <a:bodyPr lIns="0" tIns="0" rIns="0" bIns="0"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7D57D41-E534-4387-8837-F27E5C2408BD}"/>
              </a:ext>
            </a:extLst>
          </p:cNvPr>
          <p:cNvCxnSpPr>
            <a:cxnSpLocks/>
          </p:cNvCxnSpPr>
          <p:nvPr userDrawn="1"/>
        </p:nvCxnSpPr>
        <p:spPr>
          <a:xfrm>
            <a:off x="952498" y="1363362"/>
            <a:ext cx="768531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Picture Placeholder 3">
            <a:extLst>
              <a:ext uri="{FF2B5EF4-FFF2-40B4-BE49-F238E27FC236}">
                <a16:creationId xmlns:a16="http://schemas.microsoft.com/office/drawing/2014/main" id="{14F11A61-EE32-4596-8BBC-0626131F1E6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52499" y="1684461"/>
            <a:ext cx="1832437" cy="1621608"/>
          </a:xfrm>
        </p:spPr>
        <p:txBody>
          <a:bodyPr/>
          <a:lstStyle>
            <a:lvl1pPr>
              <a:buNone/>
              <a:defRPr/>
            </a:lvl1pPr>
          </a:lstStyle>
          <a:p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4F85108-BDC9-43A2-BEF1-240E666F4E0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52501" y="3545060"/>
            <a:ext cx="1826629" cy="667670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0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68A6427-DC92-4AE6-82DE-34A0B3A972EE}"/>
              </a:ext>
            </a:extLst>
          </p:cNvPr>
          <p:cNvSpPr>
            <a:spLocks noGrp="1"/>
          </p:cNvSpPr>
          <p:nvPr userDrawn="1">
            <p:ph idx="10" hasCustomPrompt="1"/>
          </p:nvPr>
        </p:nvSpPr>
        <p:spPr>
          <a:xfrm>
            <a:off x="952502" y="4275590"/>
            <a:ext cx="1826629" cy="1408470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text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336E4CD-9037-4D69-A3E3-6380D9131A19}"/>
              </a:ext>
            </a:extLst>
          </p:cNvPr>
          <p:cNvCxnSpPr>
            <a:cxnSpLocks/>
          </p:cNvCxnSpPr>
          <p:nvPr userDrawn="1"/>
        </p:nvCxnSpPr>
        <p:spPr>
          <a:xfrm>
            <a:off x="2924781" y="1686759"/>
            <a:ext cx="0" cy="4256841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Picture Placeholder 3">
            <a:extLst>
              <a:ext uri="{FF2B5EF4-FFF2-40B4-BE49-F238E27FC236}">
                <a16:creationId xmlns:a16="http://schemas.microsoft.com/office/drawing/2014/main" id="{10B80E7E-3ECA-A84C-BBC2-DF9FD6DED4FD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3053442" y="1684461"/>
            <a:ext cx="1832437" cy="1621608"/>
          </a:xfrm>
        </p:spPr>
        <p:txBody>
          <a:bodyPr/>
          <a:lstStyle>
            <a:lvl1pPr>
              <a:buNone/>
              <a:defRPr/>
            </a:lvl1pPr>
          </a:lstStyle>
          <a:p>
            <a:endParaRPr lang="en-US" dirty="0"/>
          </a:p>
        </p:txBody>
      </p:sp>
      <p:sp>
        <p:nvSpPr>
          <p:cNvPr id="44" name="Content Placeholder 2">
            <a:extLst>
              <a:ext uri="{FF2B5EF4-FFF2-40B4-BE49-F238E27FC236}">
                <a16:creationId xmlns:a16="http://schemas.microsoft.com/office/drawing/2014/main" id="{AB9C78E2-4679-F844-BB37-D2E07B542CA3}"/>
              </a:ext>
            </a:extLst>
          </p:cNvPr>
          <p:cNvSpPr>
            <a:spLocks noGrp="1"/>
          </p:cNvSpPr>
          <p:nvPr>
            <p:ph idx="27" hasCustomPrompt="1"/>
          </p:nvPr>
        </p:nvSpPr>
        <p:spPr>
          <a:xfrm>
            <a:off x="3053444" y="3545060"/>
            <a:ext cx="1826629" cy="667670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0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0F3EA205-7109-BC44-BA2C-7704780449E8}"/>
              </a:ext>
            </a:extLst>
          </p:cNvPr>
          <p:cNvSpPr>
            <a:spLocks noGrp="1"/>
          </p:cNvSpPr>
          <p:nvPr>
            <p:ph idx="26" hasCustomPrompt="1"/>
          </p:nvPr>
        </p:nvSpPr>
        <p:spPr>
          <a:xfrm>
            <a:off x="3053445" y="4275590"/>
            <a:ext cx="1826629" cy="1408470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text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EF932C4-F1C3-47F2-84B8-FEC885C1843C}"/>
              </a:ext>
            </a:extLst>
          </p:cNvPr>
          <p:cNvCxnSpPr>
            <a:cxnSpLocks/>
          </p:cNvCxnSpPr>
          <p:nvPr userDrawn="1"/>
        </p:nvCxnSpPr>
        <p:spPr>
          <a:xfrm>
            <a:off x="5036631" y="1686759"/>
            <a:ext cx="0" cy="4256842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Picture Placeholder 3">
            <a:extLst>
              <a:ext uri="{FF2B5EF4-FFF2-40B4-BE49-F238E27FC236}">
                <a16:creationId xmlns:a16="http://schemas.microsoft.com/office/drawing/2014/main" id="{4EF24A51-2D82-AA40-8405-8CFEC6F5CB5D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5187042" y="1684461"/>
            <a:ext cx="1832437" cy="1621608"/>
          </a:xfrm>
        </p:spPr>
        <p:txBody>
          <a:bodyPr/>
          <a:lstStyle>
            <a:lvl1pPr>
              <a:buNone/>
              <a:defRPr/>
            </a:lvl1pPr>
          </a:lstStyle>
          <a:p>
            <a:endParaRPr lang="en-US" dirty="0"/>
          </a:p>
        </p:txBody>
      </p:sp>
      <p:sp>
        <p:nvSpPr>
          <p:cNvPr id="47" name="Content Placeholder 2">
            <a:extLst>
              <a:ext uri="{FF2B5EF4-FFF2-40B4-BE49-F238E27FC236}">
                <a16:creationId xmlns:a16="http://schemas.microsoft.com/office/drawing/2014/main" id="{90D707E7-5635-444F-BB41-10E2268CC099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5187044" y="3545060"/>
            <a:ext cx="1826629" cy="667670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0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46" name="Content Placeholder 2">
            <a:extLst>
              <a:ext uri="{FF2B5EF4-FFF2-40B4-BE49-F238E27FC236}">
                <a16:creationId xmlns:a16="http://schemas.microsoft.com/office/drawing/2014/main" id="{4340EF3F-9B6C-B54B-94AD-7275543213B0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5187045" y="4275590"/>
            <a:ext cx="1826629" cy="1408470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text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CA77083-F133-420F-93AD-77761878E852}"/>
              </a:ext>
            </a:extLst>
          </p:cNvPr>
          <p:cNvCxnSpPr>
            <a:cxnSpLocks/>
          </p:cNvCxnSpPr>
          <p:nvPr userDrawn="1"/>
        </p:nvCxnSpPr>
        <p:spPr>
          <a:xfrm>
            <a:off x="7148481" y="1686759"/>
            <a:ext cx="0" cy="4256841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Picture Placeholder 3">
            <a:extLst>
              <a:ext uri="{FF2B5EF4-FFF2-40B4-BE49-F238E27FC236}">
                <a16:creationId xmlns:a16="http://schemas.microsoft.com/office/drawing/2014/main" id="{4D703A3B-87F3-AE45-90D2-795F9DA88577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7266213" y="1684461"/>
            <a:ext cx="1832437" cy="1621608"/>
          </a:xfrm>
        </p:spPr>
        <p:txBody>
          <a:bodyPr/>
          <a:lstStyle>
            <a:lvl1pPr>
              <a:buNone/>
              <a:defRPr/>
            </a:lvl1pPr>
          </a:lstStyle>
          <a:p>
            <a:endParaRPr lang="en-US" dirty="0"/>
          </a:p>
        </p:txBody>
      </p:sp>
      <p:sp>
        <p:nvSpPr>
          <p:cNvPr id="50" name="Content Placeholder 2">
            <a:extLst>
              <a:ext uri="{FF2B5EF4-FFF2-40B4-BE49-F238E27FC236}">
                <a16:creationId xmlns:a16="http://schemas.microsoft.com/office/drawing/2014/main" id="{5C95157B-C7FC-864F-A9C2-08E02E26EE07}"/>
              </a:ext>
            </a:extLst>
          </p:cNvPr>
          <p:cNvSpPr>
            <a:spLocks noGrp="1"/>
          </p:cNvSpPr>
          <p:nvPr>
            <p:ph idx="33" hasCustomPrompt="1"/>
          </p:nvPr>
        </p:nvSpPr>
        <p:spPr>
          <a:xfrm>
            <a:off x="7266215" y="3545060"/>
            <a:ext cx="1826629" cy="667670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0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49" name="Content Placeholder 2">
            <a:extLst>
              <a:ext uri="{FF2B5EF4-FFF2-40B4-BE49-F238E27FC236}">
                <a16:creationId xmlns:a16="http://schemas.microsoft.com/office/drawing/2014/main" id="{71E05108-E0DC-6947-A186-EA5436079AAF}"/>
              </a:ext>
            </a:extLst>
          </p:cNvPr>
          <p:cNvSpPr>
            <a:spLocks noGrp="1"/>
          </p:cNvSpPr>
          <p:nvPr>
            <p:ph idx="32" hasCustomPrompt="1"/>
          </p:nvPr>
        </p:nvSpPr>
        <p:spPr>
          <a:xfrm>
            <a:off x="7266216" y="4275590"/>
            <a:ext cx="1826629" cy="1408470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text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5F5ADDF-F780-4384-87F4-30070C81BB29}"/>
              </a:ext>
            </a:extLst>
          </p:cNvPr>
          <p:cNvCxnSpPr>
            <a:cxnSpLocks/>
          </p:cNvCxnSpPr>
          <p:nvPr userDrawn="1"/>
        </p:nvCxnSpPr>
        <p:spPr>
          <a:xfrm>
            <a:off x="9260331" y="1686759"/>
            <a:ext cx="0" cy="4256841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Picture Placeholder 3">
            <a:extLst>
              <a:ext uri="{FF2B5EF4-FFF2-40B4-BE49-F238E27FC236}">
                <a16:creationId xmlns:a16="http://schemas.microsoft.com/office/drawing/2014/main" id="{E90B3032-DDF8-0446-8BB7-81565519E036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9410699" y="1684461"/>
            <a:ext cx="1832437" cy="1621608"/>
          </a:xfrm>
        </p:spPr>
        <p:txBody>
          <a:bodyPr/>
          <a:lstStyle>
            <a:lvl1pPr>
              <a:buNone/>
              <a:defRPr/>
            </a:lvl1pPr>
          </a:lstStyle>
          <a:p>
            <a:endParaRPr lang="en-US" dirty="0"/>
          </a:p>
        </p:txBody>
      </p:sp>
      <p:sp>
        <p:nvSpPr>
          <p:cNvPr id="53" name="Content Placeholder 2">
            <a:extLst>
              <a:ext uri="{FF2B5EF4-FFF2-40B4-BE49-F238E27FC236}">
                <a16:creationId xmlns:a16="http://schemas.microsoft.com/office/drawing/2014/main" id="{724287DA-FEAD-6E4A-83EC-B59516E2386C}"/>
              </a:ext>
            </a:extLst>
          </p:cNvPr>
          <p:cNvSpPr>
            <a:spLocks noGrp="1"/>
          </p:cNvSpPr>
          <p:nvPr>
            <p:ph idx="36" hasCustomPrompt="1"/>
          </p:nvPr>
        </p:nvSpPr>
        <p:spPr>
          <a:xfrm>
            <a:off x="9410701" y="3545060"/>
            <a:ext cx="1826629" cy="675110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0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52" name="Content Placeholder 2">
            <a:extLst>
              <a:ext uri="{FF2B5EF4-FFF2-40B4-BE49-F238E27FC236}">
                <a16:creationId xmlns:a16="http://schemas.microsoft.com/office/drawing/2014/main" id="{4FC143B3-231A-2B46-ABBF-7F6B6BBF4596}"/>
              </a:ext>
            </a:extLst>
          </p:cNvPr>
          <p:cNvSpPr>
            <a:spLocks noGrp="1"/>
          </p:cNvSpPr>
          <p:nvPr>
            <p:ph idx="35" hasCustomPrompt="1"/>
          </p:nvPr>
        </p:nvSpPr>
        <p:spPr>
          <a:xfrm>
            <a:off x="9410702" y="4275590"/>
            <a:ext cx="1826629" cy="1408470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text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A4E17D8-CAFF-0E47-97EF-4D4BC59FFC70}"/>
              </a:ext>
            </a:extLst>
          </p:cNvPr>
          <p:cNvSpPr/>
          <p:nvPr userDrawn="1"/>
        </p:nvSpPr>
        <p:spPr>
          <a:xfrm>
            <a:off x="0" y="6389511"/>
            <a:ext cx="12192000" cy="4684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pic>
        <p:nvPicPr>
          <p:cNvPr id="43" name="Picture 42" descr="The University of Iowa">
            <a:extLst>
              <a:ext uri="{FF2B5EF4-FFF2-40B4-BE49-F238E27FC236}">
                <a16:creationId xmlns:a16="http://schemas.microsoft.com/office/drawing/2014/main" id="{924E35CA-EA2E-084A-B4D2-736FEA8C0D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6131555"/>
            <a:ext cx="1545021" cy="733885"/>
          </a:xfrm>
          <a:prstGeom prst="rect">
            <a:avLst/>
          </a:prstGeom>
        </p:spPr>
      </p:pic>
      <p:sp>
        <p:nvSpPr>
          <p:cNvPr id="38" name="Footer Placeholder 4">
            <a:extLst>
              <a:ext uri="{FF2B5EF4-FFF2-40B4-BE49-F238E27FC236}">
                <a16:creationId xmlns:a16="http://schemas.microsoft.com/office/drawing/2014/main" id="{D752B61A-80FF-1049-8A33-5614EE9DC8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19853" y="6441192"/>
            <a:ext cx="86841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State Hygienic Laboratory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8354568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00" userDrawn="1">
          <p15:clr>
            <a:srgbClr val="FBAE40"/>
          </p15:clr>
        </p15:guide>
        <p15:guide id="2" pos="598">
          <p15:clr>
            <a:srgbClr val="FBAE40"/>
          </p15:clr>
        </p15:guide>
        <p15:guide id="3" pos="7080">
          <p15:clr>
            <a:srgbClr val="FBAE40"/>
          </p15:clr>
        </p15:guide>
        <p15:guide id="4" pos="3840">
          <p15:clr>
            <a:srgbClr val="FBAE40"/>
          </p15:clr>
        </p15:guide>
        <p15:guide id="5" orient="horz" pos="1054">
          <p15:clr>
            <a:srgbClr val="FBAE40"/>
          </p15:clr>
        </p15:guide>
        <p15:guide id="6" orient="horz" pos="3744">
          <p15:clr>
            <a:srgbClr val="FBAE40"/>
          </p15:clr>
        </p15:guide>
        <p15:guide id="7" orient="horz" pos="697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 -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20">
            <a:extLst>
              <a:ext uri="{FF2B5EF4-FFF2-40B4-BE49-F238E27FC236}">
                <a16:creationId xmlns:a16="http://schemas.microsoft.com/office/drawing/2014/main" id="{2BA8F287-92C7-4FFD-A7E9-45864F8E91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9325" y="498296"/>
            <a:ext cx="5260975" cy="89611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Title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F31F03A-71CF-475D-8A3C-99FC106D73E8}"/>
              </a:ext>
            </a:extLst>
          </p:cNvPr>
          <p:cNvCxnSpPr>
            <a:cxnSpLocks/>
          </p:cNvCxnSpPr>
          <p:nvPr userDrawn="1"/>
        </p:nvCxnSpPr>
        <p:spPr>
          <a:xfrm>
            <a:off x="952498" y="1363362"/>
            <a:ext cx="768531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47404DB8-B6AC-4389-8E6E-A115840D1D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499" y="1686757"/>
            <a:ext cx="5257801" cy="4256843"/>
          </a:xfrm>
        </p:spPr>
        <p:txBody>
          <a:bodyPr lIns="0" tIns="0" rIns="0" bIns="0"/>
          <a:lstStyle>
            <a:lvl1pPr marL="228600" indent="-228600">
              <a:buClr>
                <a:schemeClr val="tx2"/>
              </a:buClr>
              <a:buSzPct val="95000"/>
              <a:buFont typeface="Arial" panose="020B0604020202020204" pitchFamily="34" charset="0"/>
              <a:buChar char="•"/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685800" indent="-228600">
              <a:buClr>
                <a:schemeClr val="tx2"/>
              </a:buClr>
              <a:buSzPct val="100000"/>
              <a:buFont typeface="Arial" panose="020B0604020202020204" pitchFamily="34" charset="0"/>
              <a:buChar char="‒"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1143000" indent="-228600">
              <a:buClr>
                <a:schemeClr val="tx2"/>
              </a:buClr>
              <a:buSzPct val="100000"/>
              <a:buFont typeface="Roboto" panose="02000000000000000000" pitchFamily="2" charset="0"/>
              <a:buChar char="•"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600200" indent="-228600">
              <a:buClr>
                <a:schemeClr val="tx2"/>
              </a:buClr>
              <a:buSzPct val="100000"/>
              <a:buFont typeface="Roboto" panose="02000000000000000000" pitchFamily="2" charset="0"/>
              <a:buChar char="―"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2057400" indent="-228600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42EEDE3-0B18-E049-BE23-974E50C7297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171534" y="0"/>
            <a:ext cx="5029200" cy="6389511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b="0" i="0">
                <a:solidFill>
                  <a:schemeClr val="accent3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420F7CB-393D-BF45-B52D-542FDDEFCAFF}"/>
              </a:ext>
            </a:extLst>
          </p:cNvPr>
          <p:cNvSpPr/>
          <p:nvPr userDrawn="1"/>
        </p:nvSpPr>
        <p:spPr>
          <a:xfrm>
            <a:off x="0" y="6389511"/>
            <a:ext cx="12192000" cy="4684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pic>
        <p:nvPicPr>
          <p:cNvPr id="12" name="Picture 11" descr="The University of Iowa">
            <a:extLst>
              <a:ext uri="{FF2B5EF4-FFF2-40B4-BE49-F238E27FC236}">
                <a16:creationId xmlns:a16="http://schemas.microsoft.com/office/drawing/2014/main" id="{9CE5618D-3613-E04D-A815-ED9A2C5AA3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6131555"/>
            <a:ext cx="1545021" cy="733885"/>
          </a:xfrm>
          <a:prstGeom prst="rect">
            <a:avLst/>
          </a:prstGeom>
        </p:spPr>
      </p:pic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C35C85E8-314E-3E45-BB26-1A95C606F0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19853" y="6441192"/>
            <a:ext cx="86841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State Hygienic Laboratory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6255009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44" userDrawn="1">
          <p15:clr>
            <a:srgbClr val="FBAE40"/>
          </p15:clr>
        </p15:guide>
        <p15:guide id="2" pos="3912" userDrawn="1">
          <p15:clr>
            <a:srgbClr val="FBAE40"/>
          </p15:clr>
        </p15:guide>
        <p15:guide id="3" pos="600" userDrawn="1">
          <p15:clr>
            <a:srgbClr val="FBAE40"/>
          </p15:clr>
        </p15:guide>
        <p15:guide id="4" orient="horz" pos="1056" userDrawn="1">
          <p15:clr>
            <a:srgbClr val="FBAE40"/>
          </p15:clr>
        </p15:guide>
        <p15:guide id="6" orient="horz" pos="697" userDrawn="1">
          <p15:clr>
            <a:srgbClr val="FBAE40"/>
          </p15:clr>
        </p15:guide>
        <p15:guide id="7" orient="horz" pos="2400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 - Photo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7524483D-CFE3-E34D-BB74-CEDD541765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499" y="365125"/>
            <a:ext cx="5254505" cy="1331865"/>
          </a:xfr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B28F420-DDD1-5E4A-9513-EAE252D759FE}"/>
              </a:ext>
            </a:extLst>
          </p:cNvPr>
          <p:cNvCxnSpPr>
            <a:cxnSpLocks/>
          </p:cNvCxnSpPr>
          <p:nvPr userDrawn="1"/>
        </p:nvCxnSpPr>
        <p:spPr>
          <a:xfrm>
            <a:off x="952500" y="1734062"/>
            <a:ext cx="768531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65D1D7B4-E242-C142-8F5F-F3301CC024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499" y="1962386"/>
            <a:ext cx="5266450" cy="3981214"/>
          </a:xfrm>
        </p:spPr>
        <p:txBody>
          <a:bodyPr/>
          <a:lstStyle>
            <a:lvl1pPr marL="228600" indent="-228600">
              <a:buClr>
                <a:schemeClr val="tx2"/>
              </a:buClr>
              <a:buSzPct val="95000"/>
              <a:buFont typeface="Arial" panose="020B0604020202020204" pitchFamily="34" charset="0"/>
              <a:buChar char="•"/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685800" indent="-228600">
              <a:buClr>
                <a:schemeClr val="tx2"/>
              </a:buClr>
              <a:buFont typeface="Roboto" panose="02000000000000000000" pitchFamily="2" charset="0"/>
              <a:buChar char="–"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buClr>
                <a:schemeClr val="tx2"/>
              </a:buClr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600200" indent="-228600">
              <a:buClr>
                <a:schemeClr val="tx2"/>
              </a:buClr>
              <a:buFont typeface="Arial" panose="020B0604020202020204" pitchFamily="34" charset="0"/>
              <a:buChar char="‒"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2057400" indent="-228600">
              <a:buClr>
                <a:schemeClr val="tx2"/>
              </a:buClr>
              <a:buFont typeface="Arial" panose="020B0604020202020204" pitchFamily="34" charset="0"/>
              <a:buChar char="•"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04FCC643-718F-7645-8F8D-0BFC94D0506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159502" y="0"/>
            <a:ext cx="2483404" cy="3191425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b="0" i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41C31617-CC11-4C42-B6D0-164DF6AFBF4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713630" y="0"/>
            <a:ext cx="2483404" cy="3191425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b="0" i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3E5CE386-BEFE-FE49-A675-D93BEDF680B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159502" y="3260862"/>
            <a:ext cx="5032499" cy="3128649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b="0" i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 Click icon to add picture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C24DFA0-3257-B044-87EF-16154359E2FC}"/>
              </a:ext>
            </a:extLst>
          </p:cNvPr>
          <p:cNvSpPr/>
          <p:nvPr userDrawn="1"/>
        </p:nvSpPr>
        <p:spPr>
          <a:xfrm>
            <a:off x="0" y="6389511"/>
            <a:ext cx="12192000" cy="4684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pic>
        <p:nvPicPr>
          <p:cNvPr id="19" name="Picture 18" descr="The University of Iowa">
            <a:extLst>
              <a:ext uri="{FF2B5EF4-FFF2-40B4-BE49-F238E27FC236}">
                <a16:creationId xmlns:a16="http://schemas.microsoft.com/office/drawing/2014/main" id="{87382191-DF4D-7341-915C-9C104453527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6131555"/>
            <a:ext cx="1545021" cy="733885"/>
          </a:xfrm>
          <a:prstGeom prst="rect">
            <a:avLst/>
          </a:prstGeom>
        </p:spPr>
      </p:pic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E21405B1-B61E-0943-909C-EFA16B5EE4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19853" y="6441192"/>
            <a:ext cx="86841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State Hygienic Laboratory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3380726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44" userDrawn="1">
          <p15:clr>
            <a:srgbClr val="FBAE40"/>
          </p15:clr>
        </p15:guide>
        <p15:guide id="2" pos="3926" userDrawn="1">
          <p15:clr>
            <a:srgbClr val="FBAE40"/>
          </p15:clr>
        </p15:guide>
        <p15:guide id="3" pos="600" userDrawn="1">
          <p15:clr>
            <a:srgbClr val="FBAE40"/>
          </p15:clr>
        </p15:guide>
        <p15:guide id="4" orient="horz" pos="2400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AAEF4-B950-814D-A811-CD17BDDF0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9325" y="494273"/>
            <a:ext cx="10290175" cy="869089"/>
          </a:xfrm>
        </p:spPr>
        <p:txBody>
          <a:bodyPr lIns="0" tIns="0" rIns="0" bIns="0"/>
          <a:lstStyle/>
          <a:p>
            <a:r>
              <a:rPr lang="en-US" dirty="0"/>
              <a:t>Click to edit Master title style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BB5BDD8-8221-F040-8AE0-3F33C4E24CA0}"/>
              </a:ext>
            </a:extLst>
          </p:cNvPr>
          <p:cNvCxnSpPr>
            <a:cxnSpLocks/>
          </p:cNvCxnSpPr>
          <p:nvPr userDrawn="1"/>
        </p:nvCxnSpPr>
        <p:spPr>
          <a:xfrm>
            <a:off x="949325" y="1363362"/>
            <a:ext cx="768531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hart Placeholder 4">
            <a:extLst>
              <a:ext uri="{FF2B5EF4-FFF2-40B4-BE49-F238E27FC236}">
                <a16:creationId xmlns:a16="http://schemas.microsoft.com/office/drawing/2014/main" id="{DF1F65E7-1CB7-3D42-91A9-88DA4E58EB0E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949325" y="1570038"/>
            <a:ext cx="10290175" cy="4114800"/>
          </a:xfrm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F56D074-0631-F846-A2A3-4A39FEAEFDD7}"/>
              </a:ext>
            </a:extLst>
          </p:cNvPr>
          <p:cNvSpPr/>
          <p:nvPr userDrawn="1"/>
        </p:nvSpPr>
        <p:spPr>
          <a:xfrm>
            <a:off x="0" y="6389511"/>
            <a:ext cx="12192000" cy="4684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pic>
        <p:nvPicPr>
          <p:cNvPr id="14" name="Picture 13" descr="The University of Iowa">
            <a:extLst>
              <a:ext uri="{FF2B5EF4-FFF2-40B4-BE49-F238E27FC236}">
                <a16:creationId xmlns:a16="http://schemas.microsoft.com/office/drawing/2014/main" id="{F53BBB5F-6629-C742-91EE-40B5B8BC10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6131555"/>
            <a:ext cx="1545021" cy="733885"/>
          </a:xfrm>
          <a:prstGeom prst="rect">
            <a:avLst/>
          </a:prstGeom>
        </p:spPr>
      </p:pic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B3AC09A7-82B4-6B47-A4FB-CA6800EAFB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19853" y="6441192"/>
            <a:ext cx="86841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State Hygienic Laboratory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1427652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598" userDrawn="1">
          <p15:clr>
            <a:srgbClr val="FBAE40"/>
          </p15:clr>
        </p15:guide>
        <p15:guide id="3" pos="7080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AC533B8E-DBF3-664D-901D-8735DE77521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89081" y="3367173"/>
            <a:ext cx="7163317" cy="1160369"/>
          </a:xfrm>
        </p:spPr>
        <p:txBody>
          <a:bodyPr lIns="0" tIns="0" rIns="0" bIns="0" anchor="t" anchorCtr="0">
            <a:noAutofit/>
          </a:bodyPr>
          <a:lstStyle>
            <a:lvl1pPr algn="l">
              <a:defRPr sz="6000" b="1">
                <a:solidFill>
                  <a:schemeClr val="tx1"/>
                </a:solidFill>
                <a:latin typeface="+mj-lt"/>
                <a:ea typeface="Roboto Black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Thank you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F7216A4-2452-1B4B-AE0D-122E7F5A5965}"/>
              </a:ext>
            </a:extLst>
          </p:cNvPr>
          <p:cNvCxnSpPr>
            <a:cxnSpLocks/>
          </p:cNvCxnSpPr>
          <p:nvPr userDrawn="1"/>
        </p:nvCxnSpPr>
        <p:spPr>
          <a:xfrm>
            <a:off x="974126" y="3029213"/>
            <a:ext cx="768531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73873935-43A0-4C23-AC45-B3EF69B188E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628383" y="3029213"/>
            <a:ext cx="2687038" cy="1498329"/>
          </a:xfrm>
        </p:spPr>
        <p:txBody>
          <a:bodyPr vert="horz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Presenter Name</a:t>
            </a:r>
          </a:p>
          <a:p>
            <a:pPr lvl="0"/>
            <a:r>
              <a:rPr lang="en-US" dirty="0"/>
              <a:t>Contact Person Title </a:t>
            </a:r>
          </a:p>
          <a:p>
            <a:pPr lvl="0"/>
            <a:r>
              <a:rPr lang="en-US" dirty="0"/>
              <a:t>Contact Person Unit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Phone: </a:t>
            </a:r>
          </a:p>
          <a:p>
            <a:pPr lvl="0"/>
            <a:r>
              <a:rPr lang="en-US" dirty="0"/>
              <a:t>Fax: </a:t>
            </a:r>
          </a:p>
          <a:p>
            <a:pPr lvl="0"/>
            <a:r>
              <a:rPr lang="en-US" dirty="0"/>
              <a:t>Email: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C6ACD65-4DC5-40D8-89A9-EBA0997790E8}"/>
              </a:ext>
            </a:extLst>
          </p:cNvPr>
          <p:cNvSpPr/>
          <p:nvPr userDrawn="1"/>
        </p:nvSpPr>
        <p:spPr>
          <a:xfrm>
            <a:off x="949325" y="5019085"/>
            <a:ext cx="318908" cy="3693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38018-43AE-4329-BACA-C859C7CFF4A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68233" y="5019085"/>
            <a:ext cx="2231701" cy="369332"/>
          </a:xfrm>
          <a:solidFill>
            <a:schemeClr val="tx1"/>
          </a:solidFill>
          <a:ln>
            <a:noFill/>
          </a:ln>
        </p:spPr>
        <p:txBody>
          <a:bodyPr wrap="none" lIns="91440" tIns="45720" rIns="91440" bIns="45720">
            <a:sp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 dirty="0"/>
              <a:t>Insert Web Address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B262A30-5EEC-5549-B428-7E5B11A5D7A7}"/>
              </a:ext>
            </a:extLst>
          </p:cNvPr>
          <p:cNvGrpSpPr/>
          <p:nvPr userDrawn="1"/>
        </p:nvGrpSpPr>
        <p:grpSpPr>
          <a:xfrm>
            <a:off x="1071271" y="5122118"/>
            <a:ext cx="142379" cy="150373"/>
            <a:chOff x="3057746" y="812006"/>
            <a:chExt cx="173610" cy="183357"/>
          </a:xfrm>
          <a:noFill/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1699B573-1E8F-3547-9D64-50A2EC630F1F}"/>
                </a:ext>
              </a:extLst>
            </p:cNvPr>
            <p:cNvCxnSpPr/>
            <p:nvPr userDrawn="1"/>
          </p:nvCxnSpPr>
          <p:spPr>
            <a:xfrm>
              <a:off x="3057746" y="904875"/>
              <a:ext cx="173610" cy="0"/>
            </a:xfrm>
            <a:prstGeom prst="line">
              <a:avLst/>
            </a:prstGeom>
            <a:grpFill/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Freeform: Shape 12">
              <a:extLst>
                <a:ext uri="{FF2B5EF4-FFF2-40B4-BE49-F238E27FC236}">
                  <a16:creationId xmlns:a16="http://schemas.microsoft.com/office/drawing/2014/main" id="{68F32139-4BAE-F54C-8358-EF5839C5813E}"/>
                </a:ext>
              </a:extLst>
            </p:cNvPr>
            <p:cNvSpPr/>
            <p:nvPr userDrawn="1"/>
          </p:nvSpPr>
          <p:spPr>
            <a:xfrm>
              <a:off x="3143250" y="812006"/>
              <a:ext cx="85725" cy="183357"/>
            </a:xfrm>
            <a:custGeom>
              <a:avLst/>
              <a:gdLst>
                <a:gd name="connsiteX0" fmla="*/ 4763 w 85725"/>
                <a:gd name="connsiteY0" fmla="*/ 0 h 183357"/>
                <a:gd name="connsiteX1" fmla="*/ 85725 w 85725"/>
                <a:gd name="connsiteY1" fmla="*/ 92869 h 183357"/>
                <a:gd name="connsiteX2" fmla="*/ 0 w 85725"/>
                <a:gd name="connsiteY2" fmla="*/ 183357 h 183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725" h="183357">
                  <a:moveTo>
                    <a:pt x="4763" y="0"/>
                  </a:moveTo>
                  <a:lnTo>
                    <a:pt x="85725" y="92869"/>
                  </a:lnTo>
                  <a:lnTo>
                    <a:pt x="0" y="183357"/>
                  </a:lnTo>
                </a:path>
              </a:pathLst>
            </a:custGeom>
            <a:grp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4B1807D8-E6B4-C743-A4EC-22D5E04798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628383" y="0"/>
            <a:ext cx="2687038" cy="1279542"/>
          </a:xfrm>
          <a:prstGeom prst="rect">
            <a:avLst/>
          </a:prstGeom>
        </p:spPr>
      </p:pic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4D36833F-B2C7-1C49-9947-A60C1ACB02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56096" y="2463764"/>
            <a:ext cx="7157006" cy="365125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l">
              <a:defRPr sz="1800" b="0">
                <a:solidFill>
                  <a:schemeClr val="tx1"/>
                </a:solidFill>
              </a:defRPr>
            </a:lvl1pPr>
          </a:lstStyle>
          <a:p>
            <a:r>
              <a:rPr lang="en-US"/>
              <a:t>State Hygienic Laboratory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36383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59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– Solid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BAE84-700B-054E-8730-2262E5327E6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60097" y="2184901"/>
            <a:ext cx="6155725" cy="2431224"/>
          </a:xfrm>
        </p:spPr>
        <p:txBody>
          <a:bodyPr anchor="ctr" anchorCtr="0">
            <a:normAutofit/>
          </a:bodyPr>
          <a:lstStyle>
            <a:lvl1pPr algn="l">
              <a:defRPr sz="5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Example of the Presentation </a:t>
            </a:r>
            <a:br>
              <a:rPr lang="en-US" dirty="0"/>
            </a:br>
            <a:r>
              <a:rPr lang="en-US" dirty="0"/>
              <a:t>Title Slide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14C79AA-0B96-2A43-86A1-A71A1D4C8E7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60098" y="4676833"/>
            <a:ext cx="6155726" cy="494797"/>
          </a:xfrm>
        </p:spPr>
        <p:txBody>
          <a:bodyPr/>
          <a:lstStyle>
            <a:lvl1pPr marL="0" indent="0" algn="l">
              <a:buNone/>
              <a:defRPr sz="24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PRESENTATION SUBTITLE</a:t>
            </a:r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A7101AB8-54F7-4A4E-9611-F4F2ECFBD1D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60096" y="5139429"/>
            <a:ext cx="6155726" cy="495309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Month XX, 2020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3BDD4F96-5BFE-3049-B4E0-9CDD4F5C36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29599" y="152400"/>
            <a:ext cx="3385601" cy="919069"/>
          </a:xfrm>
          <a:prstGeom prst="rect">
            <a:avLst/>
          </a:prstGeom>
          <a:noFill/>
        </p:spPr>
        <p:txBody>
          <a:bodyPr vert="horz" lIns="0" tIns="0" rIns="0" bIns="0" rtlCol="0" anchor="b" anchorCtr="0"/>
          <a:lstStyle>
            <a:lvl1pPr algn="l">
              <a:defRPr sz="2000" b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/>
              <a:t>State Hygienic Laboratory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49CB936-90E7-D144-B9DC-7CF3F98E2F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47738" y="1599"/>
            <a:ext cx="2687038" cy="1276343"/>
          </a:xfrm>
          <a:prstGeom prst="rect">
            <a:avLst/>
          </a:prstGeom>
        </p:spPr>
      </p:pic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2C35F063-23A9-F244-9022-8BBB7E277AC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624118" y="0"/>
            <a:ext cx="4567882" cy="68580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b="0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5094137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97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-Solid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A47420D0-6FF1-9C4A-B953-EA4EEABBA30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89081" y="3367173"/>
            <a:ext cx="7163317" cy="1160369"/>
          </a:xfrm>
        </p:spPr>
        <p:txBody>
          <a:bodyPr lIns="0" tIns="0" rIns="0" bIns="0" anchor="t" anchorCtr="0">
            <a:noAutofit/>
          </a:bodyPr>
          <a:lstStyle>
            <a:lvl1pPr algn="l">
              <a:defRPr sz="6000" b="1">
                <a:solidFill>
                  <a:schemeClr val="bg1"/>
                </a:solidFill>
                <a:latin typeface="+mj-lt"/>
                <a:ea typeface="Roboto Black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Thank you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F7216A4-2452-1B4B-AE0D-122E7F5A5965}"/>
              </a:ext>
            </a:extLst>
          </p:cNvPr>
          <p:cNvCxnSpPr>
            <a:cxnSpLocks/>
          </p:cNvCxnSpPr>
          <p:nvPr userDrawn="1"/>
        </p:nvCxnSpPr>
        <p:spPr>
          <a:xfrm>
            <a:off x="974126" y="3029213"/>
            <a:ext cx="768531" cy="0"/>
          </a:xfrm>
          <a:prstGeom prst="line">
            <a:avLst/>
          </a:prstGeom>
          <a:ln w="635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73873935-43A0-4C23-AC45-B3EF69B188E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625016" y="3029213"/>
            <a:ext cx="2693773" cy="1498329"/>
          </a:xfrm>
        </p:spPr>
        <p:txBody>
          <a:bodyPr vert="horz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>
                <a:solidFill>
                  <a:schemeClr val="bg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Presenter Name</a:t>
            </a:r>
          </a:p>
          <a:p>
            <a:pPr lvl="0"/>
            <a:r>
              <a:rPr lang="en-US" dirty="0"/>
              <a:t>Contact Person Title </a:t>
            </a:r>
          </a:p>
          <a:p>
            <a:pPr lvl="0"/>
            <a:r>
              <a:rPr lang="en-US" dirty="0"/>
              <a:t>Contact Person Unit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Phone: </a:t>
            </a:r>
          </a:p>
          <a:p>
            <a:pPr lvl="0"/>
            <a:r>
              <a:rPr lang="en-US" dirty="0"/>
              <a:t>Fax: </a:t>
            </a:r>
          </a:p>
          <a:p>
            <a:pPr lvl="0"/>
            <a:r>
              <a:rPr lang="en-US" dirty="0"/>
              <a:t>Email: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C6ACD65-4DC5-40D8-89A9-EBA0997790E8}"/>
              </a:ext>
            </a:extLst>
          </p:cNvPr>
          <p:cNvSpPr/>
          <p:nvPr userDrawn="1"/>
        </p:nvSpPr>
        <p:spPr>
          <a:xfrm>
            <a:off x="949325" y="5019085"/>
            <a:ext cx="318908" cy="369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38018-43AE-4329-BACA-C859C7CFF4A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68233" y="5019085"/>
            <a:ext cx="2231701" cy="369332"/>
          </a:xfrm>
          <a:solidFill>
            <a:schemeClr val="accent1"/>
          </a:solidFill>
          <a:ln>
            <a:noFill/>
          </a:ln>
        </p:spPr>
        <p:txBody>
          <a:bodyPr wrap="none" lIns="91440" tIns="45720" rIns="91440" bIns="45720">
            <a:spAutoFit/>
          </a:bodyPr>
          <a:lstStyle>
            <a:lvl1pPr marL="0" indent="0">
              <a:buNone/>
              <a:defRPr sz="180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 dirty="0"/>
              <a:t>Insert Web Address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625728D-FF50-4FF2-AC2E-B13A3D44D5B9}"/>
              </a:ext>
            </a:extLst>
          </p:cNvPr>
          <p:cNvGrpSpPr/>
          <p:nvPr/>
        </p:nvGrpSpPr>
        <p:grpSpPr>
          <a:xfrm>
            <a:off x="1071271" y="5122118"/>
            <a:ext cx="142379" cy="150373"/>
            <a:chOff x="3057746" y="812006"/>
            <a:chExt cx="173610" cy="183357"/>
          </a:xfrm>
          <a:noFill/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8A6E0DE-15E0-485B-8083-6D1BB965B9B6}"/>
                </a:ext>
              </a:extLst>
            </p:cNvPr>
            <p:cNvCxnSpPr/>
            <p:nvPr userDrawn="1"/>
          </p:nvCxnSpPr>
          <p:spPr>
            <a:xfrm>
              <a:off x="3057746" y="904875"/>
              <a:ext cx="173610" cy="0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184EFEE4-DF1C-4FDF-ABC6-804BF8FA2941}"/>
                </a:ext>
              </a:extLst>
            </p:cNvPr>
            <p:cNvSpPr/>
            <p:nvPr userDrawn="1"/>
          </p:nvSpPr>
          <p:spPr>
            <a:xfrm>
              <a:off x="3143250" y="812006"/>
              <a:ext cx="85725" cy="183357"/>
            </a:xfrm>
            <a:custGeom>
              <a:avLst/>
              <a:gdLst>
                <a:gd name="connsiteX0" fmla="*/ 4763 w 85725"/>
                <a:gd name="connsiteY0" fmla="*/ 0 h 183357"/>
                <a:gd name="connsiteX1" fmla="*/ 85725 w 85725"/>
                <a:gd name="connsiteY1" fmla="*/ 92869 h 183357"/>
                <a:gd name="connsiteX2" fmla="*/ 0 w 85725"/>
                <a:gd name="connsiteY2" fmla="*/ 183357 h 183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725" h="183357">
                  <a:moveTo>
                    <a:pt x="4763" y="0"/>
                  </a:moveTo>
                  <a:lnTo>
                    <a:pt x="85725" y="92869"/>
                  </a:lnTo>
                  <a:lnTo>
                    <a:pt x="0" y="183357"/>
                  </a:lnTo>
                </a:path>
              </a:pathLst>
            </a:cu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5" name="Picture 14" descr="The University of Iowa">
            <a:extLst>
              <a:ext uri="{FF2B5EF4-FFF2-40B4-BE49-F238E27FC236}">
                <a16:creationId xmlns:a16="http://schemas.microsoft.com/office/drawing/2014/main" id="{6179B039-C5FC-F04C-AB21-BEF980B032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25016" y="0"/>
            <a:ext cx="2693773" cy="1279542"/>
          </a:xfrm>
          <a:prstGeom prst="rect">
            <a:avLst/>
          </a:prstGeom>
        </p:spPr>
      </p:pic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70E4C36A-C453-EE4B-A1E5-D1232C3612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56096" y="2463764"/>
            <a:ext cx="7157006" cy="365125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l">
              <a:defRPr sz="1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State Hygienic Laboratory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86445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598" userDrawn="1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OWA Logo with Tex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B993FB4-4336-2048-A6A4-FA306EBBE7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485842"/>
            <a:ext cx="10515600" cy="896116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Closing Slide Header</a:t>
            </a:r>
          </a:p>
        </p:txBody>
      </p:sp>
      <p:pic>
        <p:nvPicPr>
          <p:cNvPr id="4" name="Picture 3" descr="The University of Iowa">
            <a:extLst>
              <a:ext uri="{FF2B5EF4-FFF2-40B4-BE49-F238E27FC236}">
                <a16:creationId xmlns:a16="http://schemas.microsoft.com/office/drawing/2014/main" id="{D94B893B-3A5E-A84C-9A26-CCC1CC0A236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86000" y="675842"/>
            <a:ext cx="762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7532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OWA Logo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he University of Iowa">
            <a:extLst>
              <a:ext uri="{FF2B5EF4-FFF2-40B4-BE49-F238E27FC236}">
                <a16:creationId xmlns:a16="http://schemas.microsoft.com/office/drawing/2014/main" id="{D94B893B-3A5E-A84C-9A26-CCC1CC0A236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86000" y="1524000"/>
            <a:ext cx="762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530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– Solid Go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BAE84-700B-054E-8730-2262E5327E6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60097" y="2184901"/>
            <a:ext cx="6155725" cy="2561760"/>
          </a:xfrm>
        </p:spPr>
        <p:txBody>
          <a:bodyPr anchor="ctr" anchorCtr="0">
            <a:normAutofit/>
          </a:bodyPr>
          <a:lstStyle>
            <a:lvl1pPr algn="l">
              <a:defRPr sz="55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Example of the Presentation </a:t>
            </a:r>
            <a:br>
              <a:rPr lang="en-US" dirty="0"/>
            </a:br>
            <a:r>
              <a:rPr lang="en-US" dirty="0"/>
              <a:t>Title Slide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B3A797-13D4-A243-B1AE-4498B36D47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60098" y="4676833"/>
            <a:ext cx="6155726" cy="494797"/>
          </a:xfrm>
        </p:spPr>
        <p:txBody>
          <a:bodyPr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PRESENTATION SUBTITLE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884DA5E7-4B71-0543-8E46-EC2A81EAE3C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60096" y="5139429"/>
            <a:ext cx="6155726" cy="495309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Month XX, 2020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EBCADCB-4DBB-9C43-A696-780C057757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29599" y="152400"/>
            <a:ext cx="3385601" cy="919069"/>
          </a:xfrm>
          <a:prstGeom prst="rect">
            <a:avLst/>
          </a:prstGeom>
          <a:noFill/>
        </p:spPr>
        <p:txBody>
          <a:bodyPr vert="horz" lIns="0" tIns="0" rIns="0" bIns="0" rtlCol="0" anchor="b" anchorCtr="0"/>
          <a:lstStyle>
            <a:lvl1pPr algn="l">
              <a:defRPr sz="2000" b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/>
              <a:t>State Hygienic Laboratory</a:t>
            </a:r>
            <a:endParaRPr lang="en-US" dirty="0"/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2C35F063-23A9-F244-9022-8BBB7E277AC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624118" y="0"/>
            <a:ext cx="4567882" cy="68580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b="0" i="0">
                <a:solidFill>
                  <a:schemeClr val="accent3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73F5E00-2329-6246-A2BB-7BCD46F8390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47738" y="0"/>
            <a:ext cx="2687038" cy="1279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2098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97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– Solid Go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BAE84-700B-054E-8730-2262E5327E6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52500" y="2805221"/>
            <a:ext cx="10286999" cy="759906"/>
          </a:xfrm>
        </p:spPr>
        <p:txBody>
          <a:bodyPr lIns="0" tIns="0" rIns="0" bIns="0" anchor="t" anchorCtr="0">
            <a:normAutofit/>
          </a:bodyPr>
          <a:lstStyle>
            <a:lvl1pPr algn="l">
              <a:defRPr sz="6000" b="1">
                <a:solidFill>
                  <a:schemeClr val="tx1"/>
                </a:solidFill>
                <a:latin typeface="+mj-lt"/>
                <a:ea typeface="Roboto Black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Section Header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4E1A789-3A04-9240-BCEC-3DACF2B52870}"/>
              </a:ext>
            </a:extLst>
          </p:cNvPr>
          <p:cNvCxnSpPr>
            <a:cxnSpLocks/>
          </p:cNvCxnSpPr>
          <p:nvPr userDrawn="1"/>
        </p:nvCxnSpPr>
        <p:spPr>
          <a:xfrm>
            <a:off x="974126" y="2578471"/>
            <a:ext cx="768531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ubtitle 2">
            <a:extLst>
              <a:ext uri="{FF2B5EF4-FFF2-40B4-BE49-F238E27FC236}">
                <a16:creationId xmlns:a16="http://schemas.microsoft.com/office/drawing/2014/main" id="{7055E247-542B-D541-8F36-DBA97343BC9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52500" y="3791876"/>
            <a:ext cx="10286999" cy="407460"/>
          </a:xfrm>
        </p:spPr>
        <p:txBody>
          <a:bodyPr lIns="0" tIns="0" rIns="0" bIns="0"/>
          <a:lstStyle>
            <a:lvl1pPr marL="0" indent="0" algn="l">
              <a:buNone/>
              <a:defRPr sz="2400" b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Section Subtitle</a:t>
            </a:r>
          </a:p>
        </p:txBody>
      </p:sp>
    </p:spTree>
    <p:extLst>
      <p:ext uri="{BB962C8B-B14F-4D97-AF65-F5344CB8AC3E}">
        <p14:creationId xmlns:p14="http://schemas.microsoft.com/office/powerpoint/2010/main" val="27212720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600" userDrawn="1">
          <p15:clr>
            <a:srgbClr val="FBAE40"/>
          </p15:clr>
        </p15:guide>
        <p15:guide id="4" pos="70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– Solid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BAE84-700B-054E-8730-2262E5327E6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52500" y="2805221"/>
            <a:ext cx="10286999" cy="759907"/>
          </a:xfrm>
        </p:spPr>
        <p:txBody>
          <a:bodyPr lIns="0" tIns="0" rIns="0" bIns="0" anchor="t" anchorCtr="0">
            <a:normAutofit/>
          </a:bodyPr>
          <a:lstStyle>
            <a:lvl1pPr algn="l">
              <a:defRPr sz="6000" b="1">
                <a:solidFill>
                  <a:schemeClr val="bg1"/>
                </a:solidFill>
                <a:latin typeface="+mj-lt"/>
                <a:ea typeface="Roboto Black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Section Header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4E1A789-3A04-9240-BCEC-3DACF2B52870}"/>
              </a:ext>
            </a:extLst>
          </p:cNvPr>
          <p:cNvCxnSpPr>
            <a:cxnSpLocks/>
          </p:cNvCxnSpPr>
          <p:nvPr userDrawn="1"/>
        </p:nvCxnSpPr>
        <p:spPr>
          <a:xfrm>
            <a:off x="974126" y="2578471"/>
            <a:ext cx="768531" cy="0"/>
          </a:xfrm>
          <a:prstGeom prst="line">
            <a:avLst/>
          </a:prstGeom>
          <a:ln w="635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ubtitle 2">
            <a:extLst>
              <a:ext uri="{FF2B5EF4-FFF2-40B4-BE49-F238E27FC236}">
                <a16:creationId xmlns:a16="http://schemas.microsoft.com/office/drawing/2014/main" id="{8FB54BE8-0526-614C-A06E-8C6258999B2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52500" y="3791876"/>
            <a:ext cx="10286999" cy="407460"/>
          </a:xfrm>
        </p:spPr>
        <p:txBody>
          <a:bodyPr lIns="0" tIns="0" rIns="0" bIns="0"/>
          <a:lstStyle>
            <a:lvl1pPr marL="0" indent="0" algn="l">
              <a:buNone/>
              <a:defRPr sz="2400" b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Section Subtitle</a:t>
            </a:r>
          </a:p>
        </p:txBody>
      </p:sp>
    </p:spTree>
    <p:extLst>
      <p:ext uri="{BB962C8B-B14F-4D97-AF65-F5344CB8AC3E}">
        <p14:creationId xmlns:p14="http://schemas.microsoft.com/office/powerpoint/2010/main" val="5092828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600">
          <p15:clr>
            <a:srgbClr val="FBAE40"/>
          </p15:clr>
        </p15:guide>
        <p15:guide id="4" pos="708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–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2C17923A-4119-CF48-9F2D-05B0A69EBAD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224488-0ADE-1843-91C1-1CA371373F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7661" y="2215171"/>
            <a:ext cx="4368798" cy="646331"/>
          </a:xfrm>
          <a:solidFill>
            <a:schemeClr val="accent1"/>
          </a:solidFill>
        </p:spPr>
        <p:txBody>
          <a:bodyPr wrap="square" lIns="91440" tIns="91440" bIns="0">
            <a:spAutoFit/>
          </a:bodyPr>
          <a:lstStyle/>
          <a:p>
            <a:r>
              <a:rPr lang="en-US" dirty="0"/>
              <a:t>SECTION HEADER</a:t>
            </a:r>
          </a:p>
        </p:txBody>
      </p:sp>
    </p:spTree>
    <p:extLst>
      <p:ext uri="{BB962C8B-B14F-4D97-AF65-F5344CB8AC3E}">
        <p14:creationId xmlns:p14="http://schemas.microsoft.com/office/powerpoint/2010/main" val="2388073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>
            <a:extLst>
              <a:ext uri="{FF2B5EF4-FFF2-40B4-BE49-F238E27FC236}">
                <a16:creationId xmlns:a16="http://schemas.microsoft.com/office/drawing/2014/main" id="{C070F21D-F194-034E-812B-69D1C6CDD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499" y="526777"/>
            <a:ext cx="10287001" cy="869089"/>
          </a:xfrm>
        </p:spPr>
        <p:txBody>
          <a:bodyPr lIns="0" tIns="0" rIns="0" bIns="0"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BA13FBC-A4AA-9B4F-8E9B-12CD6600150E}"/>
              </a:ext>
            </a:extLst>
          </p:cNvPr>
          <p:cNvCxnSpPr>
            <a:cxnSpLocks/>
          </p:cNvCxnSpPr>
          <p:nvPr userDrawn="1"/>
        </p:nvCxnSpPr>
        <p:spPr>
          <a:xfrm>
            <a:off x="952498" y="1363362"/>
            <a:ext cx="768531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722C1D3A-9762-7F4D-AB5C-A3F0114B67B2}"/>
              </a:ext>
            </a:extLst>
          </p:cNvPr>
          <p:cNvSpPr/>
          <p:nvPr userDrawn="1"/>
        </p:nvSpPr>
        <p:spPr>
          <a:xfrm>
            <a:off x="0" y="6389511"/>
            <a:ext cx="12192000" cy="4684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pic>
        <p:nvPicPr>
          <p:cNvPr id="16" name="Picture 15" descr="The University of Iowa">
            <a:extLst>
              <a:ext uri="{FF2B5EF4-FFF2-40B4-BE49-F238E27FC236}">
                <a16:creationId xmlns:a16="http://schemas.microsoft.com/office/drawing/2014/main" id="{7148CCDA-64E4-6A4E-A6A7-D2AB55159A1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6131555"/>
            <a:ext cx="1545021" cy="733885"/>
          </a:xfrm>
          <a:prstGeom prst="rect">
            <a:avLst/>
          </a:prstGeom>
        </p:spPr>
      </p:pic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EFAE079D-23CF-2543-B543-90A5EB0D2C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19853" y="6441192"/>
            <a:ext cx="86841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State Hygienic Laboratory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778338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  <p15:guide id="2" pos="600">
          <p15:clr>
            <a:srgbClr val="FBAE40"/>
          </p15:clr>
        </p15:guide>
        <p15:guide id="3" pos="7080">
          <p15:clr>
            <a:srgbClr val="FBAE40"/>
          </p15:clr>
        </p15:guide>
        <p15:guide id="4" pos="3840">
          <p15:clr>
            <a:srgbClr val="FBAE40"/>
          </p15:clr>
        </p15:guide>
        <p15:guide id="5" orient="horz" pos="1056">
          <p15:clr>
            <a:srgbClr val="FBAE40"/>
          </p15:clr>
        </p15:guide>
        <p15:guide id="7" orient="horz" pos="2400" userDrawn="1">
          <p15:clr>
            <a:srgbClr val="FBAE40"/>
          </p15:clr>
        </p15:guide>
        <p15:guide id="8" orient="horz" pos="3744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>
            <a:extLst>
              <a:ext uri="{FF2B5EF4-FFF2-40B4-BE49-F238E27FC236}">
                <a16:creationId xmlns:a16="http://schemas.microsoft.com/office/drawing/2014/main" id="{BE68DE55-0579-EC46-BD52-181870AFB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499" y="526777"/>
            <a:ext cx="10287001" cy="869089"/>
          </a:xfrm>
        </p:spPr>
        <p:txBody>
          <a:bodyPr lIns="0" tIns="0" rIns="0" bIns="0"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8200BB2-D6D1-6642-8F66-9B4F37EC8187}"/>
              </a:ext>
            </a:extLst>
          </p:cNvPr>
          <p:cNvCxnSpPr>
            <a:cxnSpLocks/>
          </p:cNvCxnSpPr>
          <p:nvPr userDrawn="1"/>
        </p:nvCxnSpPr>
        <p:spPr>
          <a:xfrm>
            <a:off x="952498" y="1363362"/>
            <a:ext cx="768531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F35C2BC9-7AF3-6D49-8036-36D81872E84B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952498" y="1686757"/>
            <a:ext cx="10251527" cy="4256843"/>
          </a:xfrm>
        </p:spPr>
        <p:txBody>
          <a:bodyPr lIns="0" tIns="0" rIns="0" bIns="0"/>
          <a:lstStyle>
            <a:lvl1pPr marL="228600" indent="-228600">
              <a:buClr>
                <a:schemeClr val="tx2"/>
              </a:buClr>
              <a:buSzPct val="95000"/>
              <a:buFont typeface="Arial" panose="020B0604020202020204" pitchFamily="34" charset="0"/>
              <a:buChar char="•"/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685800" indent="-228600">
              <a:buClr>
                <a:schemeClr val="tx2"/>
              </a:buClr>
              <a:buSzPct val="100000"/>
              <a:buFont typeface="Arial" panose="020B0604020202020204" pitchFamily="34" charset="0"/>
              <a:buChar char="‒"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1143000" indent="-228600">
              <a:buClr>
                <a:schemeClr val="tx2"/>
              </a:buClr>
              <a:buSzPct val="100000"/>
              <a:buFont typeface="Roboto" panose="02000000000000000000" pitchFamily="2" charset="0"/>
              <a:buChar char="•"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600200" indent="-228600">
              <a:buClr>
                <a:schemeClr val="tx2"/>
              </a:buClr>
              <a:buSzPct val="100000"/>
              <a:buFont typeface="Roboto" panose="02000000000000000000" pitchFamily="2" charset="0"/>
              <a:buChar char="―"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2057400" indent="-228600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0937044-371D-C149-9F72-3D8FBA4605CF}"/>
              </a:ext>
            </a:extLst>
          </p:cNvPr>
          <p:cNvSpPr/>
          <p:nvPr userDrawn="1"/>
        </p:nvSpPr>
        <p:spPr>
          <a:xfrm>
            <a:off x="0" y="6389511"/>
            <a:ext cx="12192000" cy="4684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pic>
        <p:nvPicPr>
          <p:cNvPr id="14" name="Picture 13" descr="The University of Iowa">
            <a:extLst>
              <a:ext uri="{FF2B5EF4-FFF2-40B4-BE49-F238E27FC236}">
                <a16:creationId xmlns:a16="http://schemas.microsoft.com/office/drawing/2014/main" id="{DC5F3A3D-928C-F445-ACB3-2C38F21F6D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6131555"/>
            <a:ext cx="1545021" cy="733885"/>
          </a:xfrm>
          <a:prstGeom prst="rect">
            <a:avLst/>
          </a:prstGeom>
        </p:spPr>
      </p:pic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52F140A7-DF6E-3245-BC22-1F0E9CFEE8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19853" y="6441192"/>
            <a:ext cx="86841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State Hygienic Laboratory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6911653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 userDrawn="1">
          <p15:clr>
            <a:srgbClr val="FBAE40"/>
          </p15:clr>
        </p15:guide>
        <p15:guide id="2" pos="600" userDrawn="1">
          <p15:clr>
            <a:srgbClr val="FBAE40"/>
          </p15:clr>
        </p15:guide>
        <p15:guide id="3" pos="7080" userDrawn="1">
          <p15:clr>
            <a:srgbClr val="FBAE40"/>
          </p15:clr>
        </p15:guide>
        <p15:guide id="4" pos="3840" userDrawn="1">
          <p15:clr>
            <a:srgbClr val="FBAE40"/>
          </p15:clr>
        </p15:guide>
        <p15:guide id="5" orient="horz" pos="1056" userDrawn="1">
          <p15:clr>
            <a:srgbClr val="FBAE40"/>
          </p15:clr>
        </p15:guide>
        <p15:guide id="7" orient="horz" pos="3744" userDrawn="1">
          <p15:clr>
            <a:srgbClr val="FBAE40"/>
          </p15:clr>
        </p15:guide>
        <p15:guide id="8" orient="horz" pos="240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5D47C82-65E8-6F4A-93F5-B60D5D90F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9611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D0A12C-E82E-3F40-8F2F-F914F24F0B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70061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87" r:id="rId2"/>
    <p:sldLayoutId id="2147483688" r:id="rId3"/>
    <p:sldLayoutId id="2147483684" r:id="rId4"/>
    <p:sldLayoutId id="2147483663" r:id="rId5"/>
    <p:sldLayoutId id="2147483686" r:id="rId6"/>
    <p:sldLayoutId id="2147483690" r:id="rId7"/>
    <p:sldLayoutId id="2147483682" r:id="rId8"/>
    <p:sldLayoutId id="2147483650" r:id="rId9"/>
    <p:sldLayoutId id="2147483662" r:id="rId10"/>
    <p:sldLayoutId id="2147483670" r:id="rId11"/>
    <p:sldLayoutId id="2147483667" r:id="rId12"/>
    <p:sldLayoutId id="2147483668" r:id="rId13"/>
    <p:sldLayoutId id="2147483674" r:id="rId14"/>
    <p:sldLayoutId id="2147483675" r:id="rId15"/>
    <p:sldLayoutId id="2147483677" r:id="rId16"/>
    <p:sldLayoutId id="2147483676" r:id="rId17"/>
    <p:sldLayoutId id="2147483672" r:id="rId18"/>
    <p:sldLayoutId id="2147483692" r:id="rId19"/>
    <p:sldLayoutId id="2147483669" r:id="rId20"/>
    <p:sldLayoutId id="2147483671" r:id="rId21"/>
    <p:sldLayoutId id="2147483673" r:id="rId22"/>
    <p:sldLayoutId id="2147483679" r:id="rId23"/>
    <p:sldLayoutId id="2147483680" r:id="rId24"/>
    <p:sldLayoutId id="2147483681" r:id="rId25"/>
    <p:sldLayoutId id="2147483654" r:id="rId26"/>
    <p:sldLayoutId id="2147483655" r:id="rId27"/>
    <p:sldLayoutId id="2147483665" r:id="rId28"/>
    <p:sldLayoutId id="2147483664" r:id="rId29"/>
    <p:sldLayoutId id="2147483689" r:id="rId30"/>
    <p:sldLayoutId id="2147483693" r:id="rId31"/>
    <p:sldLayoutId id="2147483691" r:id="rId3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Roboto" panose="02000000000000000000" pitchFamily="2" charset="0"/>
        <a:buChar char="–"/>
        <a:defRPr sz="24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‒"/>
        <a:defRPr sz="1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5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10" Type="http://schemas.openxmlformats.org/officeDocument/2006/relationships/image" Target="../media/image22.sv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9.jp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11">
            <a:extLst>
              <a:ext uri="{FF2B5EF4-FFF2-40B4-BE49-F238E27FC236}">
                <a16:creationId xmlns:a16="http://schemas.microsoft.com/office/drawing/2014/main" id="{ADA0161C-D166-6E4C-8069-E1FBFE0BE5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4725" y="3759844"/>
            <a:ext cx="3544724" cy="286639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HOLOGIC PANTHER FUSION ASSAY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C5EE2B8-026E-D04B-8925-60FA6F76C38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74725" y="5380348"/>
            <a:ext cx="10354360" cy="624212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Whitney Platte</a:t>
            </a:r>
          </a:p>
          <a:p>
            <a:r>
              <a:rPr lang="en-US" dirty="0"/>
              <a:t>May 2nd, 2026</a:t>
            </a:r>
          </a:p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1FEB04-6AB2-DD4F-B560-E3674C11A5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52500" y="1774216"/>
            <a:ext cx="10376585" cy="365125"/>
          </a:xfrm>
        </p:spPr>
        <p:txBody>
          <a:bodyPr/>
          <a:lstStyle/>
          <a:p>
            <a:r>
              <a:rPr lang="en-US"/>
              <a:t>State Hygienic Laboratory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436AF9E-847F-F014-DC75-CE9F4593FC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2500" y="2874463"/>
            <a:ext cx="10354360" cy="885381"/>
          </a:xfrm>
        </p:spPr>
        <p:txBody>
          <a:bodyPr/>
          <a:lstStyle/>
          <a:p>
            <a:pPr algn="ctr"/>
            <a:r>
              <a:rPr lang="en-US" dirty="0"/>
              <a:t>Influenza A Subtyping Assay</a:t>
            </a:r>
          </a:p>
        </p:txBody>
      </p:sp>
    </p:spTree>
    <p:extLst>
      <p:ext uri="{BB962C8B-B14F-4D97-AF65-F5344CB8AC3E}">
        <p14:creationId xmlns:p14="http://schemas.microsoft.com/office/powerpoint/2010/main" val="38925108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AF8875-BD81-0752-6880-92D3ED538B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96EC6-1DC8-A616-3778-2D2506450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499" y="526777"/>
            <a:ext cx="10287001" cy="869089"/>
          </a:xfrm>
        </p:spPr>
        <p:txBody>
          <a:bodyPr/>
          <a:lstStyle/>
          <a:p>
            <a:r>
              <a:rPr lang="en-US" dirty="0"/>
              <a:t>Proof of Concept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0B4076-FC76-CA58-0AAA-916DAE89E352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952498" y="1686757"/>
            <a:ext cx="10251527" cy="4256843"/>
          </a:xfrm>
        </p:spPr>
        <p:txBody>
          <a:bodyPr>
            <a:normAutofit/>
          </a:bodyPr>
          <a:lstStyle/>
          <a:p>
            <a:r>
              <a:rPr lang="en-US" dirty="0"/>
              <a:t>Performed initial testing using the CDC primers and probes</a:t>
            </a:r>
          </a:p>
          <a:p>
            <a:pPr lvl="1"/>
            <a:r>
              <a:rPr lang="en-US" dirty="0"/>
              <a:t>H3/pdmA/pdmH1</a:t>
            </a:r>
          </a:p>
          <a:p>
            <a:pPr lvl="1"/>
            <a:r>
              <a:rPr lang="en-US" dirty="0"/>
              <a:t>H5a (separate following validation)</a:t>
            </a:r>
          </a:p>
          <a:p>
            <a:endParaRPr lang="en-US" dirty="0"/>
          </a:p>
          <a:p>
            <a:r>
              <a:rPr lang="en-US" dirty="0"/>
              <a:t>Purpose</a:t>
            </a:r>
          </a:p>
          <a:p>
            <a:pPr lvl="1"/>
            <a:r>
              <a:rPr lang="en-US" dirty="0"/>
              <a:t>Confirm target amplification</a:t>
            </a:r>
          </a:p>
          <a:p>
            <a:pPr lvl="1"/>
            <a:r>
              <a:rPr lang="en-US" dirty="0"/>
              <a:t>Verify assay compatibility with the Panther Fusion platform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2C7428E1-CC11-2596-80F9-0752D7B611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19853" y="6441192"/>
            <a:ext cx="8684173" cy="365125"/>
          </a:xfrm>
        </p:spPr>
        <p:txBody>
          <a:bodyPr/>
          <a:lstStyle/>
          <a:p>
            <a:r>
              <a:rPr lang="en-US"/>
              <a:t>State Hygienic Laboratory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1243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4D97FB5-4FAC-4C6D-BC0D-9BACECA588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499" y="526777"/>
            <a:ext cx="10287001" cy="869089"/>
          </a:xfrm>
        </p:spPr>
        <p:txBody>
          <a:bodyPr/>
          <a:lstStyle/>
          <a:p>
            <a:r>
              <a:rPr lang="en-US" dirty="0"/>
              <a:t>Optimization of Primer/Probe Mix (PPM)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B576879-39D0-4859-8247-F41B889823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501" y="1395866"/>
            <a:ext cx="4800224" cy="754602"/>
          </a:xfrm>
        </p:spPr>
        <p:txBody>
          <a:bodyPr/>
          <a:lstStyle/>
          <a:p>
            <a:r>
              <a:rPr lang="en-US" dirty="0"/>
              <a:t>Components Evaluated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1B2674A-AE4E-4543-B397-E9A47E0EAF7F}"/>
                  </a:ext>
                </a:extLst>
              </p:cNvPr>
              <p:cNvSpPr>
                <a:spLocks noGrp="1"/>
              </p:cNvSpPr>
              <p:nvPr>
                <p:ph idx="10"/>
              </p:nvPr>
            </p:nvSpPr>
            <p:spPr>
              <a:xfrm>
                <a:off x="952500" y="2333625"/>
                <a:ext cx="5048249" cy="3620027"/>
              </a:xfrm>
            </p:spPr>
            <p:txBody>
              <a:bodyPr>
                <a:normAutofit fontScale="92500" lnSpcReduction="10000"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900" dirty="0">
                    <a:latin typeface="+mj-lt"/>
                  </a:rPr>
                  <a:t>Mg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900" b="0" i="0" smtClean="0">
                            <a:latin typeface="Cambria Math" panose="02040503050406030204" pitchFamily="18" charset="0"/>
                          </a:rPr>
                          <m:t>Cl</m:t>
                        </m:r>
                      </m:e>
                      <m:sub>
                        <m:r>
                          <a:rPr lang="en-US" sz="19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1900" dirty="0">
                  <a:latin typeface="+mj-lt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900" dirty="0" err="1">
                    <a:latin typeface="+mj-lt"/>
                  </a:rPr>
                  <a:t>KCl</a:t>
                </a:r>
                <a:endParaRPr lang="en-US" sz="1900" dirty="0">
                  <a:latin typeface="+mj-lt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900" dirty="0">
                    <a:latin typeface="+mj-lt"/>
                  </a:rPr>
                  <a:t>Tris Buffer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900" dirty="0">
                    <a:latin typeface="+mj-lt"/>
                  </a:rPr>
                  <a:t>Hologic’s Internal Control (IC) primers/probes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900" dirty="0">
                    <a:latin typeface="+mj-lt"/>
                  </a:rPr>
                  <a:t>CDC primers and probes for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1500" dirty="0">
                    <a:latin typeface="+mj-lt"/>
                  </a:rPr>
                  <a:t>H3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1500" dirty="0">
                    <a:latin typeface="+mj-lt"/>
                  </a:rPr>
                  <a:t>pdmA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1500" dirty="0">
                    <a:latin typeface="+mj-lt"/>
                  </a:rPr>
                  <a:t>pdmH1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1500" dirty="0">
                    <a:latin typeface="+mj-lt"/>
                  </a:rPr>
                  <a:t>H5a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1500" dirty="0">
                    <a:latin typeface="+mj-lt"/>
                  </a:rPr>
                  <a:t>H5b (being evaluated currently)</a:t>
                </a:r>
              </a:p>
              <a:p>
                <a:r>
                  <a:rPr lang="en-US" dirty="0"/>
                  <a:t>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1B2674A-AE4E-4543-B397-E9A47E0EAF7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0"/>
              </p:nvPr>
            </p:nvSpPr>
            <p:spPr>
              <a:xfrm>
                <a:off x="952500" y="2333625"/>
                <a:ext cx="5048249" cy="3620027"/>
              </a:xfrm>
              <a:blipFill>
                <a:blip r:embed="rId3"/>
                <a:stretch>
                  <a:fillRect l="-2536" t="-2862" r="-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1750A3-F7A6-49F3-859D-63EFBB79972F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439276" y="1395866"/>
            <a:ext cx="4800224" cy="754602"/>
          </a:xfrm>
        </p:spPr>
        <p:txBody>
          <a:bodyPr/>
          <a:lstStyle/>
          <a:p>
            <a:r>
              <a:rPr lang="en-US" dirty="0"/>
              <a:t>Goal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C3468E5-7945-4A48-9609-298588DA834F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6433724" y="2404682"/>
            <a:ext cx="5358225" cy="3279254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Determine optimal stock and final concentrations to ensure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Efficient amplification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Balanced reaction conditions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Reliable internal control detection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FB0CE25D-E0EC-B146-ADE8-443AC0554F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19853" y="6441192"/>
            <a:ext cx="8684173" cy="365125"/>
          </a:xfrm>
        </p:spPr>
        <p:txBody>
          <a:bodyPr/>
          <a:lstStyle/>
          <a:p>
            <a:r>
              <a:rPr lang="en-US" dirty="0"/>
              <a:t>State Hygienic Laboratory</a:t>
            </a:r>
          </a:p>
        </p:txBody>
      </p:sp>
      <p:pic>
        <p:nvPicPr>
          <p:cNvPr id="2050" name="Picture 2" descr="A table with numbers and letters&#10;&#10;AI-generated content may be incorrect.">
            <a:extLst>
              <a:ext uri="{FF2B5EF4-FFF2-40B4-BE49-F238E27FC236}">
                <a16:creationId xmlns:a16="http://schemas.microsoft.com/office/drawing/2014/main" id="{8432EE41-F77A-554C-987F-7DA97BA639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8391" y="4143638"/>
            <a:ext cx="4688889" cy="1683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01787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6617F60-CF20-4F55-BB94-8482FFA9EAB9}"/>
              </a:ext>
            </a:extLst>
          </p:cNvPr>
          <p:cNvSpPr>
            <a:spLocks noGrp="1"/>
          </p:cNvSpPr>
          <p:nvPr>
            <p:ph idx="24"/>
          </p:nvPr>
        </p:nvSpPr>
        <p:spPr>
          <a:xfrm>
            <a:off x="3630386" y="3545060"/>
            <a:ext cx="2358867" cy="754602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Precision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E5525C0-F0F7-43D4-9430-FBE94E14278D}"/>
              </a:ext>
            </a:extLst>
          </p:cNvPr>
          <p:cNvSpPr>
            <a:spLocks noGrp="1"/>
          </p:cNvSpPr>
          <p:nvPr>
            <p:ph idx="27"/>
          </p:nvPr>
        </p:nvSpPr>
        <p:spPr>
          <a:xfrm>
            <a:off x="6242957" y="3368588"/>
            <a:ext cx="2358867" cy="754602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Limit of Detection (LOD)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E8B5B34-C8CE-4BCC-AE47-FB19AD0859C9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878465" y="3429000"/>
            <a:ext cx="2358867" cy="754602"/>
          </a:xfrm>
        </p:spPr>
        <p:txBody>
          <a:bodyPr/>
          <a:lstStyle/>
          <a:p>
            <a:pPr algn="ctr"/>
            <a:r>
              <a:rPr lang="en-US" dirty="0"/>
              <a:t>PCR Efficiency 90-110%</a:t>
            </a:r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0E4B6DA3-E2E4-0447-B02F-CA6CC454E8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19853" y="6441192"/>
            <a:ext cx="8684173" cy="365125"/>
          </a:xfrm>
        </p:spPr>
        <p:txBody>
          <a:bodyPr/>
          <a:lstStyle/>
          <a:p>
            <a:r>
              <a:rPr lang="en-US"/>
              <a:t>State Hygienic Laboratory</a:t>
            </a:r>
            <a:endParaRPr lang="en-US" dirty="0"/>
          </a:p>
        </p:txBody>
      </p:sp>
      <p:sp>
        <p:nvSpPr>
          <p:cNvPr id="13" name="Content Placeholder 1">
            <a:extLst>
              <a:ext uri="{FF2B5EF4-FFF2-40B4-BE49-F238E27FC236}">
                <a16:creationId xmlns:a16="http://schemas.microsoft.com/office/drawing/2014/main" id="{A7A59B0A-54FD-CAE3-2DB0-12444881AC02}"/>
              </a:ext>
            </a:extLst>
          </p:cNvPr>
          <p:cNvSpPr txBox="1">
            <a:spLocks/>
          </p:cNvSpPr>
          <p:nvPr/>
        </p:nvSpPr>
        <p:spPr>
          <a:xfrm>
            <a:off x="952501" y="3545060"/>
            <a:ext cx="1826629" cy="66767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95000"/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Accuracy 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72E1C1E6-768B-6018-3316-E9524A131DAA}"/>
              </a:ext>
            </a:extLst>
          </p:cNvPr>
          <p:cNvSpPr txBox="1">
            <a:spLocks/>
          </p:cNvSpPr>
          <p:nvPr/>
        </p:nvSpPr>
        <p:spPr>
          <a:xfrm>
            <a:off x="952499" y="4320644"/>
            <a:ext cx="2140494" cy="151660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95000"/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700" dirty="0"/>
              <a:t>H3 – 100%</a:t>
            </a:r>
          </a:p>
          <a:p>
            <a:r>
              <a:rPr lang="en-US" sz="1700" dirty="0"/>
              <a:t>pdmA – 93.8%</a:t>
            </a:r>
          </a:p>
          <a:p>
            <a:r>
              <a:rPr lang="en-US" sz="1700" dirty="0"/>
              <a:t>pdmH1 – 98.4%</a:t>
            </a:r>
          </a:p>
          <a:p>
            <a:endParaRPr lang="en-US" dirty="0"/>
          </a:p>
        </p:txBody>
      </p:sp>
      <p:sp>
        <p:nvSpPr>
          <p:cNvPr id="20" name="Content Placeholder 10">
            <a:extLst>
              <a:ext uri="{FF2B5EF4-FFF2-40B4-BE49-F238E27FC236}">
                <a16:creationId xmlns:a16="http://schemas.microsoft.com/office/drawing/2014/main" id="{DEBBA7DC-F046-0E40-EBF3-C8A44952DBBF}"/>
              </a:ext>
            </a:extLst>
          </p:cNvPr>
          <p:cNvSpPr txBox="1">
            <a:spLocks/>
          </p:cNvSpPr>
          <p:nvPr/>
        </p:nvSpPr>
        <p:spPr>
          <a:xfrm>
            <a:off x="3710084" y="4320643"/>
            <a:ext cx="2140494" cy="151660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Roboto" panose="02000000000000000000" pitchFamily="2" charset="0"/>
              <a:buChar char="–"/>
              <a:defRPr sz="24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700" dirty="0"/>
              <a:t>H3 – 100%</a:t>
            </a:r>
          </a:p>
          <a:p>
            <a:r>
              <a:rPr lang="en-US" sz="1700" dirty="0"/>
              <a:t>pdmA – 92.2%</a:t>
            </a:r>
          </a:p>
          <a:p>
            <a:r>
              <a:rPr lang="en-US" sz="1700" dirty="0"/>
              <a:t>pdmH1 – 98.4%</a:t>
            </a:r>
          </a:p>
          <a:p>
            <a:endParaRPr lang="en-US" dirty="0"/>
          </a:p>
        </p:txBody>
      </p:sp>
      <p:sp>
        <p:nvSpPr>
          <p:cNvPr id="23" name="Content Placeholder 6">
            <a:extLst>
              <a:ext uri="{FF2B5EF4-FFF2-40B4-BE49-F238E27FC236}">
                <a16:creationId xmlns:a16="http://schemas.microsoft.com/office/drawing/2014/main" id="{DEBC0955-28E6-AB7A-4D65-F98BAA791D41}"/>
              </a:ext>
            </a:extLst>
          </p:cNvPr>
          <p:cNvSpPr txBox="1">
            <a:spLocks/>
          </p:cNvSpPr>
          <p:nvPr/>
        </p:nvSpPr>
        <p:spPr>
          <a:xfrm>
            <a:off x="6222655" y="4320643"/>
            <a:ext cx="2459561" cy="1429143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Roboto" panose="02000000000000000000" pitchFamily="2" charset="0"/>
              <a:buChar char="–"/>
              <a:defRPr sz="24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dirty="0"/>
              <a:t>H3 – 4.5 copies/</a:t>
            </a:r>
            <a:r>
              <a:rPr lang="en-US" sz="2200" dirty="0" err="1"/>
              <a:t>uL</a:t>
            </a:r>
            <a:endParaRPr lang="en-US" sz="2200" dirty="0"/>
          </a:p>
          <a:p>
            <a:pPr marL="0" indent="0">
              <a:buNone/>
            </a:pPr>
            <a:r>
              <a:rPr lang="en-US" sz="2200" dirty="0"/>
              <a:t>pdmA – 15 copies/</a:t>
            </a:r>
            <a:r>
              <a:rPr lang="en-US" sz="2200" dirty="0" err="1"/>
              <a:t>uL</a:t>
            </a:r>
            <a:endParaRPr lang="en-US" sz="2200" dirty="0"/>
          </a:p>
          <a:p>
            <a:pPr marL="0" indent="0">
              <a:buNone/>
            </a:pPr>
            <a:r>
              <a:rPr lang="en-US" sz="2200" dirty="0"/>
              <a:t>pdmH1 – 4.5 copies/</a:t>
            </a:r>
            <a:r>
              <a:rPr lang="en-US" sz="2200" dirty="0" err="1"/>
              <a:t>uL</a:t>
            </a:r>
            <a:endParaRPr lang="en-US" sz="2200" dirty="0"/>
          </a:p>
        </p:txBody>
      </p:sp>
      <p:sp>
        <p:nvSpPr>
          <p:cNvPr id="26" name="Content Placeholder 4">
            <a:extLst>
              <a:ext uri="{FF2B5EF4-FFF2-40B4-BE49-F238E27FC236}">
                <a16:creationId xmlns:a16="http://schemas.microsoft.com/office/drawing/2014/main" id="{99D04085-D635-19C5-AB8C-46F1111668BB}"/>
              </a:ext>
            </a:extLst>
          </p:cNvPr>
          <p:cNvSpPr txBox="1">
            <a:spLocks/>
          </p:cNvSpPr>
          <p:nvPr/>
        </p:nvSpPr>
        <p:spPr>
          <a:xfrm>
            <a:off x="9054294" y="4299662"/>
            <a:ext cx="2183038" cy="140847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Roboto" panose="02000000000000000000" pitchFamily="2" charset="0"/>
              <a:buChar char="–"/>
              <a:defRPr sz="24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700" dirty="0"/>
              <a:t>H3 – 101.2%</a:t>
            </a:r>
          </a:p>
          <a:p>
            <a:pPr marL="0" indent="0">
              <a:buNone/>
            </a:pPr>
            <a:r>
              <a:rPr lang="en-US" sz="1700" dirty="0"/>
              <a:t>pdmA – 101.94%</a:t>
            </a:r>
          </a:p>
          <a:p>
            <a:pPr marL="0" indent="0">
              <a:buNone/>
            </a:pPr>
            <a:r>
              <a:rPr lang="en-US" sz="1700" dirty="0"/>
              <a:t>pdmH1 – 96.5%</a:t>
            </a: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19351E52-BC8F-F914-3EF9-7F0EA1E46265}"/>
              </a:ext>
            </a:extLst>
          </p:cNvPr>
          <p:cNvSpPr/>
          <p:nvPr/>
        </p:nvSpPr>
        <p:spPr>
          <a:xfrm>
            <a:off x="1535579" y="1684461"/>
            <a:ext cx="984274" cy="994383"/>
          </a:xfrm>
          <a:custGeom>
            <a:avLst/>
            <a:gdLst>
              <a:gd name="connsiteX0" fmla="*/ 1025148 w 1244300"/>
              <a:gd name="connsiteY0" fmla="*/ 218982 h 1240898"/>
              <a:gd name="connsiteX1" fmla="*/ 1000798 w 1244300"/>
              <a:gd name="connsiteY1" fmla="*/ 0 h 1240898"/>
              <a:gd name="connsiteX2" fmla="*/ 732944 w 1244300"/>
              <a:gd name="connsiteY2" fmla="*/ 267645 h 1240898"/>
              <a:gd name="connsiteX3" fmla="*/ 747555 w 1244300"/>
              <a:gd name="connsiteY3" fmla="*/ 394168 h 1240898"/>
              <a:gd name="connsiteX4" fmla="*/ 357950 w 1244300"/>
              <a:gd name="connsiteY4" fmla="*/ 783469 h 1240898"/>
              <a:gd name="connsiteX5" fmla="*/ 243503 w 1244300"/>
              <a:gd name="connsiteY5" fmla="*/ 754272 h 1240898"/>
              <a:gd name="connsiteX6" fmla="*/ 0 w 1244300"/>
              <a:gd name="connsiteY6" fmla="*/ 997585 h 1240898"/>
              <a:gd name="connsiteX7" fmla="*/ 243503 w 1244300"/>
              <a:gd name="connsiteY7" fmla="*/ 1240899 h 1240898"/>
              <a:gd name="connsiteX8" fmla="*/ 487006 w 1244300"/>
              <a:gd name="connsiteY8" fmla="*/ 997585 h 1240898"/>
              <a:gd name="connsiteX9" fmla="*/ 460221 w 1244300"/>
              <a:gd name="connsiteY9" fmla="*/ 885661 h 1240898"/>
              <a:gd name="connsiteX10" fmla="*/ 849826 w 1244300"/>
              <a:gd name="connsiteY10" fmla="*/ 496359 h 1240898"/>
              <a:gd name="connsiteX11" fmla="*/ 976448 w 1244300"/>
              <a:gd name="connsiteY11" fmla="*/ 510958 h 1240898"/>
              <a:gd name="connsiteX12" fmla="*/ 1244301 w 1244300"/>
              <a:gd name="connsiteY12" fmla="*/ 243313 h 1240898"/>
              <a:gd name="connsiteX13" fmla="*/ 1025148 w 1244300"/>
              <a:gd name="connsiteY13" fmla="*/ 218982 h 1240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44300" h="1240898">
                <a:moveTo>
                  <a:pt x="1025148" y="218982"/>
                </a:moveTo>
                <a:lnTo>
                  <a:pt x="1000798" y="0"/>
                </a:lnTo>
                <a:lnTo>
                  <a:pt x="732944" y="267645"/>
                </a:lnTo>
                <a:lnTo>
                  <a:pt x="747555" y="394168"/>
                </a:lnTo>
                <a:lnTo>
                  <a:pt x="357950" y="783469"/>
                </a:lnTo>
                <a:cubicBezTo>
                  <a:pt x="323859" y="766437"/>
                  <a:pt x="284899" y="754272"/>
                  <a:pt x="243503" y="754272"/>
                </a:cubicBezTo>
                <a:cubicBezTo>
                  <a:pt x="109576" y="754272"/>
                  <a:pt x="0" y="863763"/>
                  <a:pt x="0" y="997585"/>
                </a:cubicBezTo>
                <a:cubicBezTo>
                  <a:pt x="0" y="1131408"/>
                  <a:pt x="109576" y="1240899"/>
                  <a:pt x="243503" y="1240899"/>
                </a:cubicBezTo>
                <a:cubicBezTo>
                  <a:pt x="377430" y="1240899"/>
                  <a:pt x="487006" y="1131408"/>
                  <a:pt x="487006" y="997585"/>
                </a:cubicBezTo>
                <a:cubicBezTo>
                  <a:pt x="487006" y="956222"/>
                  <a:pt x="477266" y="919725"/>
                  <a:pt x="460221" y="885661"/>
                </a:cubicBezTo>
                <a:lnTo>
                  <a:pt x="849826" y="496359"/>
                </a:lnTo>
                <a:lnTo>
                  <a:pt x="976448" y="510958"/>
                </a:lnTo>
                <a:lnTo>
                  <a:pt x="1244301" y="243313"/>
                </a:lnTo>
                <a:lnTo>
                  <a:pt x="1025148" y="218982"/>
                </a:lnTo>
                <a:close/>
              </a:path>
            </a:pathLst>
          </a:custGeom>
          <a:solidFill>
            <a:srgbClr val="000000"/>
          </a:solidFill>
          <a:ln w="2430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79D6DAF9-D788-A5AD-D0B2-B1BC7817233C}"/>
              </a:ext>
            </a:extLst>
          </p:cNvPr>
          <p:cNvSpPr/>
          <p:nvPr/>
        </p:nvSpPr>
        <p:spPr>
          <a:xfrm>
            <a:off x="952499" y="1754878"/>
            <a:ext cx="1509717" cy="1473238"/>
          </a:xfrm>
          <a:custGeom>
            <a:avLst/>
            <a:gdLst>
              <a:gd name="connsiteX0" fmla="*/ 1724002 w 1850623"/>
              <a:gd name="connsiteY0" fmla="*/ 506092 h 1849182"/>
              <a:gd name="connsiteX1" fmla="*/ 1692347 w 1850623"/>
              <a:gd name="connsiteY1" fmla="*/ 540156 h 1849182"/>
              <a:gd name="connsiteX2" fmla="*/ 1646081 w 1850623"/>
              <a:gd name="connsiteY2" fmla="*/ 535290 h 1849182"/>
              <a:gd name="connsiteX3" fmla="*/ 1594946 w 1850623"/>
              <a:gd name="connsiteY3" fmla="*/ 527990 h 1849182"/>
              <a:gd name="connsiteX4" fmla="*/ 1704522 w 1850623"/>
              <a:gd name="connsiteY4" fmla="*/ 924591 h 1849182"/>
              <a:gd name="connsiteX5" fmla="*/ 925312 w 1850623"/>
              <a:gd name="connsiteY5" fmla="*/ 1703194 h 1849182"/>
              <a:gd name="connsiteX6" fmla="*/ 146102 w 1850623"/>
              <a:gd name="connsiteY6" fmla="*/ 924591 h 1849182"/>
              <a:gd name="connsiteX7" fmla="*/ 925312 w 1850623"/>
              <a:gd name="connsiteY7" fmla="*/ 145988 h 1849182"/>
              <a:gd name="connsiteX8" fmla="*/ 1322222 w 1850623"/>
              <a:gd name="connsiteY8" fmla="*/ 255479 h 1849182"/>
              <a:gd name="connsiteX9" fmla="*/ 1317352 w 1850623"/>
              <a:gd name="connsiteY9" fmla="*/ 206816 h 1849182"/>
              <a:gd name="connsiteX10" fmla="*/ 1310047 w 1850623"/>
              <a:gd name="connsiteY10" fmla="*/ 158154 h 1849182"/>
              <a:gd name="connsiteX11" fmla="*/ 1344137 w 1850623"/>
              <a:gd name="connsiteY11" fmla="*/ 124090 h 1849182"/>
              <a:gd name="connsiteX12" fmla="*/ 1361183 w 1850623"/>
              <a:gd name="connsiteY12" fmla="*/ 107058 h 1849182"/>
              <a:gd name="connsiteX13" fmla="*/ 925312 w 1850623"/>
              <a:gd name="connsiteY13" fmla="*/ 0 h 1849182"/>
              <a:gd name="connsiteX14" fmla="*/ 0 w 1850623"/>
              <a:gd name="connsiteY14" fmla="*/ 924591 h 1849182"/>
              <a:gd name="connsiteX15" fmla="*/ 925312 w 1850623"/>
              <a:gd name="connsiteY15" fmla="*/ 1849182 h 1849182"/>
              <a:gd name="connsiteX16" fmla="*/ 1850624 w 1850623"/>
              <a:gd name="connsiteY16" fmla="*/ 924591 h 1849182"/>
              <a:gd name="connsiteX17" fmla="*/ 1741047 w 1850623"/>
              <a:gd name="connsiteY17" fmla="*/ 491493 h 1849182"/>
              <a:gd name="connsiteX18" fmla="*/ 1724002 w 1850623"/>
              <a:gd name="connsiteY18" fmla="*/ 506092 h 1849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850623" h="1849182">
                <a:moveTo>
                  <a:pt x="1724002" y="506092"/>
                </a:moveTo>
                <a:lnTo>
                  <a:pt x="1692347" y="540156"/>
                </a:lnTo>
                <a:lnTo>
                  <a:pt x="1646081" y="535290"/>
                </a:lnTo>
                <a:lnTo>
                  <a:pt x="1594946" y="527990"/>
                </a:lnTo>
                <a:cubicBezTo>
                  <a:pt x="1663126" y="644781"/>
                  <a:pt x="1704522" y="778603"/>
                  <a:pt x="1704522" y="924591"/>
                </a:cubicBezTo>
                <a:cubicBezTo>
                  <a:pt x="1704522" y="1352823"/>
                  <a:pt x="1353877" y="1703194"/>
                  <a:pt x="925312" y="1703194"/>
                </a:cubicBezTo>
                <a:cubicBezTo>
                  <a:pt x="496746" y="1703194"/>
                  <a:pt x="146102" y="1352823"/>
                  <a:pt x="146102" y="924591"/>
                </a:cubicBezTo>
                <a:cubicBezTo>
                  <a:pt x="146102" y="496359"/>
                  <a:pt x="496746" y="145988"/>
                  <a:pt x="925312" y="145988"/>
                </a:cubicBezTo>
                <a:cubicBezTo>
                  <a:pt x="1068979" y="145988"/>
                  <a:pt x="1205341" y="184918"/>
                  <a:pt x="1322222" y="255479"/>
                </a:cubicBezTo>
                <a:lnTo>
                  <a:pt x="1317352" y="206816"/>
                </a:lnTo>
                <a:lnTo>
                  <a:pt x="1310047" y="158154"/>
                </a:lnTo>
                <a:lnTo>
                  <a:pt x="1344137" y="124090"/>
                </a:lnTo>
                <a:lnTo>
                  <a:pt x="1361183" y="107058"/>
                </a:lnTo>
                <a:cubicBezTo>
                  <a:pt x="1229691" y="38930"/>
                  <a:pt x="1083589" y="0"/>
                  <a:pt x="925312" y="0"/>
                </a:cubicBezTo>
                <a:cubicBezTo>
                  <a:pt x="413955" y="0"/>
                  <a:pt x="0" y="413633"/>
                  <a:pt x="0" y="924591"/>
                </a:cubicBezTo>
                <a:cubicBezTo>
                  <a:pt x="0" y="1435550"/>
                  <a:pt x="413955" y="1849182"/>
                  <a:pt x="925312" y="1849182"/>
                </a:cubicBezTo>
                <a:cubicBezTo>
                  <a:pt x="1436669" y="1849182"/>
                  <a:pt x="1850624" y="1435550"/>
                  <a:pt x="1850624" y="924591"/>
                </a:cubicBezTo>
                <a:cubicBezTo>
                  <a:pt x="1850624" y="766437"/>
                  <a:pt x="1811663" y="620449"/>
                  <a:pt x="1741047" y="491493"/>
                </a:cubicBezTo>
                <a:lnTo>
                  <a:pt x="1724002" y="506092"/>
                </a:lnTo>
                <a:close/>
              </a:path>
            </a:pathLst>
          </a:custGeom>
          <a:solidFill>
            <a:srgbClr val="000000"/>
          </a:solidFill>
          <a:ln w="2430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BCCB2560-9AB8-D12F-32C6-482AEFAD9359}"/>
              </a:ext>
            </a:extLst>
          </p:cNvPr>
          <p:cNvSpPr/>
          <p:nvPr/>
        </p:nvSpPr>
        <p:spPr>
          <a:xfrm>
            <a:off x="1244570" y="2026282"/>
            <a:ext cx="984274" cy="930430"/>
          </a:xfrm>
          <a:custGeom>
            <a:avLst/>
            <a:gdLst>
              <a:gd name="connsiteX0" fmla="*/ 991058 w 1168815"/>
              <a:gd name="connsiteY0" fmla="*/ 418499 h 1167904"/>
              <a:gd name="connsiteX1" fmla="*/ 1022713 w 1168815"/>
              <a:gd name="connsiteY1" fmla="*/ 583952 h 1167904"/>
              <a:gd name="connsiteX2" fmla="*/ 584408 w 1168815"/>
              <a:gd name="connsiteY2" fmla="*/ 1021917 h 1167904"/>
              <a:gd name="connsiteX3" fmla="*/ 146102 w 1168815"/>
              <a:gd name="connsiteY3" fmla="*/ 583952 h 1167904"/>
              <a:gd name="connsiteX4" fmla="*/ 584408 w 1168815"/>
              <a:gd name="connsiteY4" fmla="*/ 145988 h 1167904"/>
              <a:gd name="connsiteX5" fmla="*/ 749990 w 1168815"/>
              <a:gd name="connsiteY5" fmla="*/ 177619 h 1167904"/>
              <a:gd name="connsiteX6" fmla="*/ 859566 w 1168815"/>
              <a:gd name="connsiteY6" fmla="*/ 68128 h 1167904"/>
              <a:gd name="connsiteX7" fmla="*/ 584408 w 1168815"/>
              <a:gd name="connsiteY7" fmla="*/ 0 h 1167904"/>
              <a:gd name="connsiteX8" fmla="*/ 0 w 1168815"/>
              <a:gd name="connsiteY8" fmla="*/ 583952 h 1167904"/>
              <a:gd name="connsiteX9" fmla="*/ 584408 w 1168815"/>
              <a:gd name="connsiteY9" fmla="*/ 1167905 h 1167904"/>
              <a:gd name="connsiteX10" fmla="*/ 1168815 w 1168815"/>
              <a:gd name="connsiteY10" fmla="*/ 583952 h 1167904"/>
              <a:gd name="connsiteX11" fmla="*/ 1100634 w 1168815"/>
              <a:gd name="connsiteY11" fmla="*/ 309008 h 1167904"/>
              <a:gd name="connsiteX12" fmla="*/ 991058 w 1168815"/>
              <a:gd name="connsiteY12" fmla="*/ 418499 h 1167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68815" h="1167904">
                <a:moveTo>
                  <a:pt x="991058" y="418499"/>
                </a:moveTo>
                <a:cubicBezTo>
                  <a:pt x="1012973" y="469595"/>
                  <a:pt x="1022713" y="525557"/>
                  <a:pt x="1022713" y="583952"/>
                </a:cubicBezTo>
                <a:cubicBezTo>
                  <a:pt x="1022713" y="824833"/>
                  <a:pt x="825476" y="1021917"/>
                  <a:pt x="584408" y="1021917"/>
                </a:cubicBezTo>
                <a:cubicBezTo>
                  <a:pt x="343339" y="1021917"/>
                  <a:pt x="146102" y="824833"/>
                  <a:pt x="146102" y="583952"/>
                </a:cubicBezTo>
                <a:cubicBezTo>
                  <a:pt x="146102" y="343072"/>
                  <a:pt x="343339" y="145988"/>
                  <a:pt x="584408" y="145988"/>
                </a:cubicBezTo>
                <a:cubicBezTo>
                  <a:pt x="642848" y="145988"/>
                  <a:pt x="698854" y="158154"/>
                  <a:pt x="749990" y="177619"/>
                </a:cubicBezTo>
                <a:lnTo>
                  <a:pt x="859566" y="68128"/>
                </a:lnTo>
                <a:cubicBezTo>
                  <a:pt x="776775" y="24331"/>
                  <a:pt x="684244" y="0"/>
                  <a:pt x="584408" y="0"/>
                </a:cubicBezTo>
                <a:cubicBezTo>
                  <a:pt x="262983" y="0"/>
                  <a:pt x="0" y="262779"/>
                  <a:pt x="0" y="583952"/>
                </a:cubicBezTo>
                <a:cubicBezTo>
                  <a:pt x="0" y="905126"/>
                  <a:pt x="262983" y="1167905"/>
                  <a:pt x="584408" y="1167905"/>
                </a:cubicBezTo>
                <a:cubicBezTo>
                  <a:pt x="905832" y="1167905"/>
                  <a:pt x="1168815" y="905126"/>
                  <a:pt x="1168815" y="583952"/>
                </a:cubicBezTo>
                <a:cubicBezTo>
                  <a:pt x="1168815" y="484194"/>
                  <a:pt x="1144465" y="391735"/>
                  <a:pt x="1100634" y="309008"/>
                </a:cubicBezTo>
                <a:lnTo>
                  <a:pt x="991058" y="418499"/>
                </a:lnTo>
                <a:close/>
              </a:path>
            </a:pathLst>
          </a:custGeom>
          <a:solidFill>
            <a:srgbClr val="000000"/>
          </a:solidFill>
          <a:ln w="2430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41" name="Graphic 40" descr="Target outline">
            <a:extLst>
              <a:ext uri="{FF2B5EF4-FFF2-40B4-BE49-F238E27FC236}">
                <a16:creationId xmlns:a16="http://schemas.microsoft.com/office/drawing/2014/main" id="{4888C34A-B829-2711-2F22-04C133E755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94546" y="1680693"/>
            <a:ext cx="1734094" cy="1734094"/>
          </a:xfrm>
          <a:prstGeom prst="rect">
            <a:avLst/>
          </a:prstGeom>
        </p:spPr>
      </p:pic>
      <p:sp>
        <p:nvSpPr>
          <p:cNvPr id="47" name="Picture Placeholder 45" descr="Arrow Down with solid fill">
            <a:extLst>
              <a:ext uri="{FF2B5EF4-FFF2-40B4-BE49-F238E27FC236}">
                <a16:creationId xmlns:a16="http://schemas.microsoft.com/office/drawing/2014/main" id="{24339F5F-B1A1-60FC-85DF-8FC0952E5C83}"/>
              </a:ext>
            </a:extLst>
          </p:cNvPr>
          <p:cNvSpPr/>
          <p:nvPr/>
        </p:nvSpPr>
        <p:spPr>
          <a:xfrm>
            <a:off x="7004259" y="1784533"/>
            <a:ext cx="839777" cy="1443583"/>
          </a:xfrm>
          <a:custGeom>
            <a:avLst/>
            <a:gdLst>
              <a:gd name="connsiteX0" fmla="*/ 345454 w 839777"/>
              <a:gd name="connsiteY0" fmla="*/ 74128 h 2173180"/>
              <a:gd name="connsiteX1" fmla="*/ 345454 w 839777"/>
              <a:gd name="connsiteY1" fmla="*/ 1921368 h 2173180"/>
              <a:gd name="connsiteX2" fmla="*/ 125370 w 839777"/>
              <a:gd name="connsiteY2" fmla="*/ 1701579 h 2173180"/>
              <a:gd name="connsiteX3" fmla="*/ 21510 w 839777"/>
              <a:gd name="connsiteY3" fmla="*/ 1701579 h 2173180"/>
              <a:gd name="connsiteX4" fmla="*/ 21510 w 839777"/>
              <a:gd name="connsiteY4" fmla="*/ 1805358 h 2173180"/>
              <a:gd name="connsiteX5" fmla="*/ 367710 w 839777"/>
              <a:gd name="connsiteY5" fmla="*/ 2150942 h 2173180"/>
              <a:gd name="connsiteX6" fmla="*/ 469096 w 839777"/>
              <a:gd name="connsiteY6" fmla="*/ 2153413 h 2173180"/>
              <a:gd name="connsiteX7" fmla="*/ 471569 w 839777"/>
              <a:gd name="connsiteY7" fmla="*/ 2150942 h 2173180"/>
              <a:gd name="connsiteX8" fmla="*/ 817522 w 839777"/>
              <a:gd name="connsiteY8" fmla="*/ 1805309 h 2173180"/>
              <a:gd name="connsiteX9" fmla="*/ 819994 w 839777"/>
              <a:gd name="connsiteY9" fmla="*/ 1704001 h 2173180"/>
              <a:gd name="connsiteX10" fmla="*/ 817522 w 839777"/>
              <a:gd name="connsiteY10" fmla="*/ 1701530 h 2173180"/>
              <a:gd name="connsiteX11" fmla="*/ 716135 w 839777"/>
              <a:gd name="connsiteY11" fmla="*/ 1699059 h 2173180"/>
              <a:gd name="connsiteX12" fmla="*/ 713662 w 839777"/>
              <a:gd name="connsiteY12" fmla="*/ 1701530 h 2173180"/>
              <a:gd name="connsiteX13" fmla="*/ 493701 w 839777"/>
              <a:gd name="connsiteY13" fmla="*/ 1921319 h 2173180"/>
              <a:gd name="connsiteX14" fmla="*/ 493701 w 839777"/>
              <a:gd name="connsiteY14" fmla="*/ 74128 h 2173180"/>
              <a:gd name="connsiteX15" fmla="*/ 419516 w 839777"/>
              <a:gd name="connsiteY15" fmla="*/ 0 h 2173180"/>
              <a:gd name="connsiteX16" fmla="*/ 345330 w 839777"/>
              <a:gd name="connsiteY16" fmla="*/ 74128 h 2173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39777" h="2173180">
                <a:moveTo>
                  <a:pt x="345454" y="74128"/>
                </a:moveTo>
                <a:lnTo>
                  <a:pt x="345454" y="1921368"/>
                </a:lnTo>
                <a:lnTo>
                  <a:pt x="125370" y="1701579"/>
                </a:lnTo>
                <a:cubicBezTo>
                  <a:pt x="96690" y="1672921"/>
                  <a:pt x="50190" y="1672921"/>
                  <a:pt x="21510" y="1701579"/>
                </a:cubicBezTo>
                <a:cubicBezTo>
                  <a:pt x="-7170" y="1730237"/>
                  <a:pt x="-7170" y="1776700"/>
                  <a:pt x="21510" y="1805358"/>
                </a:cubicBezTo>
                <a:lnTo>
                  <a:pt x="367710" y="2150942"/>
                </a:lnTo>
                <a:cubicBezTo>
                  <a:pt x="395025" y="2179600"/>
                  <a:pt x="440416" y="2180707"/>
                  <a:pt x="469096" y="2153413"/>
                </a:cubicBezTo>
                <a:cubicBezTo>
                  <a:pt x="469940" y="2152610"/>
                  <a:pt x="470766" y="2151785"/>
                  <a:pt x="471569" y="2150942"/>
                </a:cubicBezTo>
                <a:lnTo>
                  <a:pt x="817522" y="1805309"/>
                </a:lnTo>
                <a:cubicBezTo>
                  <a:pt x="846202" y="1778015"/>
                  <a:pt x="847309" y="1732658"/>
                  <a:pt x="819994" y="1704001"/>
                </a:cubicBezTo>
                <a:cubicBezTo>
                  <a:pt x="819191" y="1703158"/>
                  <a:pt x="818365" y="1702333"/>
                  <a:pt x="817522" y="1701530"/>
                </a:cubicBezTo>
                <a:cubicBezTo>
                  <a:pt x="790206" y="1672872"/>
                  <a:pt x="744815" y="1671765"/>
                  <a:pt x="716135" y="1699059"/>
                </a:cubicBezTo>
                <a:cubicBezTo>
                  <a:pt x="715291" y="1699862"/>
                  <a:pt x="714465" y="1700687"/>
                  <a:pt x="713662" y="1701530"/>
                </a:cubicBezTo>
                <a:lnTo>
                  <a:pt x="493701" y="1921319"/>
                </a:lnTo>
                <a:lnTo>
                  <a:pt x="493701" y="74128"/>
                </a:lnTo>
                <a:cubicBezTo>
                  <a:pt x="493701" y="33188"/>
                  <a:pt x="460489" y="0"/>
                  <a:pt x="419516" y="0"/>
                </a:cubicBezTo>
                <a:cubicBezTo>
                  <a:pt x="378543" y="0"/>
                  <a:pt x="345330" y="33188"/>
                  <a:pt x="345330" y="74128"/>
                </a:cubicBezTo>
                <a:close/>
              </a:path>
            </a:pathLst>
          </a:custGeom>
          <a:solidFill>
            <a:srgbClr val="000000"/>
          </a:solidFill>
          <a:ln w="2470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C1557A50-3EA8-1D9A-8C1D-0A46068CC80D}"/>
              </a:ext>
            </a:extLst>
          </p:cNvPr>
          <p:cNvSpPr/>
          <p:nvPr/>
        </p:nvSpPr>
        <p:spPr>
          <a:xfrm>
            <a:off x="9278766" y="1355071"/>
            <a:ext cx="1734094" cy="20928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3000" b="0" cap="none" spc="0" dirty="0">
                <a:ln w="5715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%</a:t>
            </a:r>
          </a:p>
        </p:txBody>
      </p:sp>
      <p:sp>
        <p:nvSpPr>
          <p:cNvPr id="53" name="Title 12">
            <a:extLst>
              <a:ext uri="{FF2B5EF4-FFF2-40B4-BE49-F238E27FC236}">
                <a16:creationId xmlns:a16="http://schemas.microsoft.com/office/drawing/2014/main" id="{0450622E-C409-EB2F-4F12-5E2C6FFEE2F1}"/>
              </a:ext>
            </a:extLst>
          </p:cNvPr>
          <p:cNvSpPr txBox="1">
            <a:spLocks/>
          </p:cNvSpPr>
          <p:nvPr/>
        </p:nvSpPr>
        <p:spPr>
          <a:xfrm>
            <a:off x="952502" y="361825"/>
            <a:ext cx="10477498" cy="869089"/>
          </a:xfrm>
          <a:prstGeom prst="rect">
            <a:avLst/>
          </a:prstGeom>
        </p:spPr>
        <p:txBody>
          <a:bodyPr vert="horz" lIns="0" tIns="0" rIns="0" bIns="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Formal Validation after Assay Conditions Finalized</a:t>
            </a:r>
            <a:br>
              <a:rPr lang="en-US" dirty="0"/>
            </a:br>
            <a:r>
              <a:rPr lang="en-US" dirty="0"/>
              <a:t>	H3/pdmA/pdmH1</a:t>
            </a:r>
          </a:p>
        </p:txBody>
      </p:sp>
    </p:spTree>
    <p:extLst>
      <p:ext uri="{BB962C8B-B14F-4D97-AF65-F5344CB8AC3E}">
        <p14:creationId xmlns:p14="http://schemas.microsoft.com/office/powerpoint/2010/main" val="8744174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341B78-907B-FE50-6127-09C42D111D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FEE7889-82DC-216B-15FF-AE226225C82C}"/>
              </a:ext>
            </a:extLst>
          </p:cNvPr>
          <p:cNvSpPr>
            <a:spLocks noGrp="1"/>
          </p:cNvSpPr>
          <p:nvPr>
            <p:ph idx="24"/>
          </p:nvPr>
        </p:nvSpPr>
        <p:spPr>
          <a:xfrm>
            <a:off x="3630386" y="3545060"/>
            <a:ext cx="2358867" cy="754602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Precision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5E3C212-49D2-FA8E-0A98-7353053BB0CD}"/>
              </a:ext>
            </a:extLst>
          </p:cNvPr>
          <p:cNvSpPr>
            <a:spLocks noGrp="1"/>
          </p:cNvSpPr>
          <p:nvPr>
            <p:ph idx="27"/>
          </p:nvPr>
        </p:nvSpPr>
        <p:spPr>
          <a:xfrm>
            <a:off x="6242957" y="3545060"/>
            <a:ext cx="2358867" cy="754602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Limit of Detection (LOD)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99ACFC2-268B-5C6D-45A6-C8D280C59F0F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875080" y="3548916"/>
            <a:ext cx="2358867" cy="754602"/>
          </a:xfrm>
        </p:spPr>
        <p:txBody>
          <a:bodyPr/>
          <a:lstStyle/>
          <a:p>
            <a:pPr algn="ctr"/>
            <a:r>
              <a:rPr lang="en-US" dirty="0"/>
              <a:t>PCR Efficiency 90-110%</a:t>
            </a:r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6354D4BF-40A9-B079-934A-120253CBB4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19853" y="6441192"/>
            <a:ext cx="8684173" cy="365125"/>
          </a:xfrm>
        </p:spPr>
        <p:txBody>
          <a:bodyPr/>
          <a:lstStyle/>
          <a:p>
            <a:r>
              <a:rPr lang="en-US"/>
              <a:t>State Hygienic Laboratory</a:t>
            </a:r>
            <a:endParaRPr lang="en-US" dirty="0"/>
          </a:p>
        </p:txBody>
      </p:sp>
      <p:sp>
        <p:nvSpPr>
          <p:cNvPr id="13" name="Content Placeholder 1">
            <a:extLst>
              <a:ext uri="{FF2B5EF4-FFF2-40B4-BE49-F238E27FC236}">
                <a16:creationId xmlns:a16="http://schemas.microsoft.com/office/drawing/2014/main" id="{637B5F4A-F204-FCEA-D23A-EC0228EF4D22}"/>
              </a:ext>
            </a:extLst>
          </p:cNvPr>
          <p:cNvSpPr txBox="1">
            <a:spLocks/>
          </p:cNvSpPr>
          <p:nvPr/>
        </p:nvSpPr>
        <p:spPr>
          <a:xfrm>
            <a:off x="952501" y="3545060"/>
            <a:ext cx="1826629" cy="66767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95000"/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Accuracy 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D99BF0EE-DEDB-4DC5-16AD-A574993F3F9C}"/>
              </a:ext>
            </a:extLst>
          </p:cNvPr>
          <p:cNvSpPr txBox="1">
            <a:spLocks/>
          </p:cNvSpPr>
          <p:nvPr/>
        </p:nvSpPr>
        <p:spPr>
          <a:xfrm>
            <a:off x="952502" y="4458967"/>
            <a:ext cx="2140494" cy="151660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95000"/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0" name="Content Placeholder 10">
            <a:extLst>
              <a:ext uri="{FF2B5EF4-FFF2-40B4-BE49-F238E27FC236}">
                <a16:creationId xmlns:a16="http://schemas.microsoft.com/office/drawing/2014/main" id="{98E20AB2-482B-6453-371D-67BF47BFABF0}"/>
              </a:ext>
            </a:extLst>
          </p:cNvPr>
          <p:cNvSpPr txBox="1">
            <a:spLocks/>
          </p:cNvSpPr>
          <p:nvPr/>
        </p:nvSpPr>
        <p:spPr>
          <a:xfrm>
            <a:off x="3710084" y="4458284"/>
            <a:ext cx="2140494" cy="151660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Roboto" panose="02000000000000000000" pitchFamily="2" charset="0"/>
              <a:buChar char="–"/>
              <a:defRPr sz="24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3" name="Content Placeholder 6">
            <a:extLst>
              <a:ext uri="{FF2B5EF4-FFF2-40B4-BE49-F238E27FC236}">
                <a16:creationId xmlns:a16="http://schemas.microsoft.com/office/drawing/2014/main" id="{1F1B0763-3C97-14A1-2FD2-87194BA8F432}"/>
              </a:ext>
            </a:extLst>
          </p:cNvPr>
          <p:cNvSpPr txBox="1">
            <a:spLocks/>
          </p:cNvSpPr>
          <p:nvPr/>
        </p:nvSpPr>
        <p:spPr>
          <a:xfrm>
            <a:off x="6237399" y="4458967"/>
            <a:ext cx="2459561" cy="142914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Roboto" panose="02000000000000000000" pitchFamily="2" charset="0"/>
              <a:buChar char="–"/>
              <a:defRPr sz="24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200" dirty="0"/>
          </a:p>
        </p:txBody>
      </p:sp>
      <p:sp>
        <p:nvSpPr>
          <p:cNvPr id="26" name="Content Placeholder 4">
            <a:extLst>
              <a:ext uri="{FF2B5EF4-FFF2-40B4-BE49-F238E27FC236}">
                <a16:creationId xmlns:a16="http://schemas.microsoft.com/office/drawing/2014/main" id="{B6E7308E-8242-7C4A-5A0E-C54C7FFFC8A3}"/>
              </a:ext>
            </a:extLst>
          </p:cNvPr>
          <p:cNvSpPr txBox="1">
            <a:spLocks/>
          </p:cNvSpPr>
          <p:nvPr/>
        </p:nvSpPr>
        <p:spPr>
          <a:xfrm>
            <a:off x="9054294" y="4392207"/>
            <a:ext cx="2183038" cy="140847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Roboto" panose="02000000000000000000" pitchFamily="2" charset="0"/>
              <a:buChar char="–"/>
              <a:defRPr sz="24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700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D2F33A16-357D-C401-580E-F4D6092452C5}"/>
              </a:ext>
            </a:extLst>
          </p:cNvPr>
          <p:cNvSpPr/>
          <p:nvPr/>
        </p:nvSpPr>
        <p:spPr>
          <a:xfrm>
            <a:off x="1535579" y="1684461"/>
            <a:ext cx="984274" cy="994383"/>
          </a:xfrm>
          <a:custGeom>
            <a:avLst/>
            <a:gdLst>
              <a:gd name="connsiteX0" fmla="*/ 1025148 w 1244300"/>
              <a:gd name="connsiteY0" fmla="*/ 218982 h 1240898"/>
              <a:gd name="connsiteX1" fmla="*/ 1000798 w 1244300"/>
              <a:gd name="connsiteY1" fmla="*/ 0 h 1240898"/>
              <a:gd name="connsiteX2" fmla="*/ 732944 w 1244300"/>
              <a:gd name="connsiteY2" fmla="*/ 267645 h 1240898"/>
              <a:gd name="connsiteX3" fmla="*/ 747555 w 1244300"/>
              <a:gd name="connsiteY3" fmla="*/ 394168 h 1240898"/>
              <a:gd name="connsiteX4" fmla="*/ 357950 w 1244300"/>
              <a:gd name="connsiteY4" fmla="*/ 783469 h 1240898"/>
              <a:gd name="connsiteX5" fmla="*/ 243503 w 1244300"/>
              <a:gd name="connsiteY5" fmla="*/ 754272 h 1240898"/>
              <a:gd name="connsiteX6" fmla="*/ 0 w 1244300"/>
              <a:gd name="connsiteY6" fmla="*/ 997585 h 1240898"/>
              <a:gd name="connsiteX7" fmla="*/ 243503 w 1244300"/>
              <a:gd name="connsiteY7" fmla="*/ 1240899 h 1240898"/>
              <a:gd name="connsiteX8" fmla="*/ 487006 w 1244300"/>
              <a:gd name="connsiteY8" fmla="*/ 997585 h 1240898"/>
              <a:gd name="connsiteX9" fmla="*/ 460221 w 1244300"/>
              <a:gd name="connsiteY9" fmla="*/ 885661 h 1240898"/>
              <a:gd name="connsiteX10" fmla="*/ 849826 w 1244300"/>
              <a:gd name="connsiteY10" fmla="*/ 496359 h 1240898"/>
              <a:gd name="connsiteX11" fmla="*/ 976448 w 1244300"/>
              <a:gd name="connsiteY11" fmla="*/ 510958 h 1240898"/>
              <a:gd name="connsiteX12" fmla="*/ 1244301 w 1244300"/>
              <a:gd name="connsiteY12" fmla="*/ 243313 h 1240898"/>
              <a:gd name="connsiteX13" fmla="*/ 1025148 w 1244300"/>
              <a:gd name="connsiteY13" fmla="*/ 218982 h 1240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44300" h="1240898">
                <a:moveTo>
                  <a:pt x="1025148" y="218982"/>
                </a:moveTo>
                <a:lnTo>
                  <a:pt x="1000798" y="0"/>
                </a:lnTo>
                <a:lnTo>
                  <a:pt x="732944" y="267645"/>
                </a:lnTo>
                <a:lnTo>
                  <a:pt x="747555" y="394168"/>
                </a:lnTo>
                <a:lnTo>
                  <a:pt x="357950" y="783469"/>
                </a:lnTo>
                <a:cubicBezTo>
                  <a:pt x="323859" y="766437"/>
                  <a:pt x="284899" y="754272"/>
                  <a:pt x="243503" y="754272"/>
                </a:cubicBezTo>
                <a:cubicBezTo>
                  <a:pt x="109576" y="754272"/>
                  <a:pt x="0" y="863763"/>
                  <a:pt x="0" y="997585"/>
                </a:cubicBezTo>
                <a:cubicBezTo>
                  <a:pt x="0" y="1131408"/>
                  <a:pt x="109576" y="1240899"/>
                  <a:pt x="243503" y="1240899"/>
                </a:cubicBezTo>
                <a:cubicBezTo>
                  <a:pt x="377430" y="1240899"/>
                  <a:pt x="487006" y="1131408"/>
                  <a:pt x="487006" y="997585"/>
                </a:cubicBezTo>
                <a:cubicBezTo>
                  <a:pt x="487006" y="956222"/>
                  <a:pt x="477266" y="919725"/>
                  <a:pt x="460221" y="885661"/>
                </a:cubicBezTo>
                <a:lnTo>
                  <a:pt x="849826" y="496359"/>
                </a:lnTo>
                <a:lnTo>
                  <a:pt x="976448" y="510958"/>
                </a:lnTo>
                <a:lnTo>
                  <a:pt x="1244301" y="243313"/>
                </a:lnTo>
                <a:lnTo>
                  <a:pt x="1025148" y="218982"/>
                </a:lnTo>
                <a:close/>
              </a:path>
            </a:pathLst>
          </a:custGeom>
          <a:solidFill>
            <a:srgbClr val="000000"/>
          </a:solidFill>
          <a:ln w="2430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7B53E3C8-60EC-EF17-6DAE-FCC27BB07A6A}"/>
              </a:ext>
            </a:extLst>
          </p:cNvPr>
          <p:cNvSpPr/>
          <p:nvPr/>
        </p:nvSpPr>
        <p:spPr>
          <a:xfrm>
            <a:off x="952499" y="1754878"/>
            <a:ext cx="1509717" cy="1473238"/>
          </a:xfrm>
          <a:custGeom>
            <a:avLst/>
            <a:gdLst>
              <a:gd name="connsiteX0" fmla="*/ 1724002 w 1850623"/>
              <a:gd name="connsiteY0" fmla="*/ 506092 h 1849182"/>
              <a:gd name="connsiteX1" fmla="*/ 1692347 w 1850623"/>
              <a:gd name="connsiteY1" fmla="*/ 540156 h 1849182"/>
              <a:gd name="connsiteX2" fmla="*/ 1646081 w 1850623"/>
              <a:gd name="connsiteY2" fmla="*/ 535290 h 1849182"/>
              <a:gd name="connsiteX3" fmla="*/ 1594946 w 1850623"/>
              <a:gd name="connsiteY3" fmla="*/ 527990 h 1849182"/>
              <a:gd name="connsiteX4" fmla="*/ 1704522 w 1850623"/>
              <a:gd name="connsiteY4" fmla="*/ 924591 h 1849182"/>
              <a:gd name="connsiteX5" fmla="*/ 925312 w 1850623"/>
              <a:gd name="connsiteY5" fmla="*/ 1703194 h 1849182"/>
              <a:gd name="connsiteX6" fmla="*/ 146102 w 1850623"/>
              <a:gd name="connsiteY6" fmla="*/ 924591 h 1849182"/>
              <a:gd name="connsiteX7" fmla="*/ 925312 w 1850623"/>
              <a:gd name="connsiteY7" fmla="*/ 145988 h 1849182"/>
              <a:gd name="connsiteX8" fmla="*/ 1322222 w 1850623"/>
              <a:gd name="connsiteY8" fmla="*/ 255479 h 1849182"/>
              <a:gd name="connsiteX9" fmla="*/ 1317352 w 1850623"/>
              <a:gd name="connsiteY9" fmla="*/ 206816 h 1849182"/>
              <a:gd name="connsiteX10" fmla="*/ 1310047 w 1850623"/>
              <a:gd name="connsiteY10" fmla="*/ 158154 h 1849182"/>
              <a:gd name="connsiteX11" fmla="*/ 1344137 w 1850623"/>
              <a:gd name="connsiteY11" fmla="*/ 124090 h 1849182"/>
              <a:gd name="connsiteX12" fmla="*/ 1361183 w 1850623"/>
              <a:gd name="connsiteY12" fmla="*/ 107058 h 1849182"/>
              <a:gd name="connsiteX13" fmla="*/ 925312 w 1850623"/>
              <a:gd name="connsiteY13" fmla="*/ 0 h 1849182"/>
              <a:gd name="connsiteX14" fmla="*/ 0 w 1850623"/>
              <a:gd name="connsiteY14" fmla="*/ 924591 h 1849182"/>
              <a:gd name="connsiteX15" fmla="*/ 925312 w 1850623"/>
              <a:gd name="connsiteY15" fmla="*/ 1849182 h 1849182"/>
              <a:gd name="connsiteX16" fmla="*/ 1850624 w 1850623"/>
              <a:gd name="connsiteY16" fmla="*/ 924591 h 1849182"/>
              <a:gd name="connsiteX17" fmla="*/ 1741047 w 1850623"/>
              <a:gd name="connsiteY17" fmla="*/ 491493 h 1849182"/>
              <a:gd name="connsiteX18" fmla="*/ 1724002 w 1850623"/>
              <a:gd name="connsiteY18" fmla="*/ 506092 h 1849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850623" h="1849182">
                <a:moveTo>
                  <a:pt x="1724002" y="506092"/>
                </a:moveTo>
                <a:lnTo>
                  <a:pt x="1692347" y="540156"/>
                </a:lnTo>
                <a:lnTo>
                  <a:pt x="1646081" y="535290"/>
                </a:lnTo>
                <a:lnTo>
                  <a:pt x="1594946" y="527990"/>
                </a:lnTo>
                <a:cubicBezTo>
                  <a:pt x="1663126" y="644781"/>
                  <a:pt x="1704522" y="778603"/>
                  <a:pt x="1704522" y="924591"/>
                </a:cubicBezTo>
                <a:cubicBezTo>
                  <a:pt x="1704522" y="1352823"/>
                  <a:pt x="1353877" y="1703194"/>
                  <a:pt x="925312" y="1703194"/>
                </a:cubicBezTo>
                <a:cubicBezTo>
                  <a:pt x="496746" y="1703194"/>
                  <a:pt x="146102" y="1352823"/>
                  <a:pt x="146102" y="924591"/>
                </a:cubicBezTo>
                <a:cubicBezTo>
                  <a:pt x="146102" y="496359"/>
                  <a:pt x="496746" y="145988"/>
                  <a:pt x="925312" y="145988"/>
                </a:cubicBezTo>
                <a:cubicBezTo>
                  <a:pt x="1068979" y="145988"/>
                  <a:pt x="1205341" y="184918"/>
                  <a:pt x="1322222" y="255479"/>
                </a:cubicBezTo>
                <a:lnTo>
                  <a:pt x="1317352" y="206816"/>
                </a:lnTo>
                <a:lnTo>
                  <a:pt x="1310047" y="158154"/>
                </a:lnTo>
                <a:lnTo>
                  <a:pt x="1344137" y="124090"/>
                </a:lnTo>
                <a:lnTo>
                  <a:pt x="1361183" y="107058"/>
                </a:lnTo>
                <a:cubicBezTo>
                  <a:pt x="1229691" y="38930"/>
                  <a:pt x="1083589" y="0"/>
                  <a:pt x="925312" y="0"/>
                </a:cubicBezTo>
                <a:cubicBezTo>
                  <a:pt x="413955" y="0"/>
                  <a:pt x="0" y="413633"/>
                  <a:pt x="0" y="924591"/>
                </a:cubicBezTo>
                <a:cubicBezTo>
                  <a:pt x="0" y="1435550"/>
                  <a:pt x="413955" y="1849182"/>
                  <a:pt x="925312" y="1849182"/>
                </a:cubicBezTo>
                <a:cubicBezTo>
                  <a:pt x="1436669" y="1849182"/>
                  <a:pt x="1850624" y="1435550"/>
                  <a:pt x="1850624" y="924591"/>
                </a:cubicBezTo>
                <a:cubicBezTo>
                  <a:pt x="1850624" y="766437"/>
                  <a:pt x="1811663" y="620449"/>
                  <a:pt x="1741047" y="491493"/>
                </a:cubicBezTo>
                <a:lnTo>
                  <a:pt x="1724002" y="506092"/>
                </a:lnTo>
                <a:close/>
              </a:path>
            </a:pathLst>
          </a:custGeom>
          <a:solidFill>
            <a:srgbClr val="000000"/>
          </a:solidFill>
          <a:ln w="2430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196BD2D2-0F09-4D30-A809-CE65B3194439}"/>
              </a:ext>
            </a:extLst>
          </p:cNvPr>
          <p:cNvSpPr/>
          <p:nvPr/>
        </p:nvSpPr>
        <p:spPr>
          <a:xfrm>
            <a:off x="1244570" y="2026282"/>
            <a:ext cx="984274" cy="930430"/>
          </a:xfrm>
          <a:custGeom>
            <a:avLst/>
            <a:gdLst>
              <a:gd name="connsiteX0" fmla="*/ 991058 w 1168815"/>
              <a:gd name="connsiteY0" fmla="*/ 418499 h 1167904"/>
              <a:gd name="connsiteX1" fmla="*/ 1022713 w 1168815"/>
              <a:gd name="connsiteY1" fmla="*/ 583952 h 1167904"/>
              <a:gd name="connsiteX2" fmla="*/ 584408 w 1168815"/>
              <a:gd name="connsiteY2" fmla="*/ 1021917 h 1167904"/>
              <a:gd name="connsiteX3" fmla="*/ 146102 w 1168815"/>
              <a:gd name="connsiteY3" fmla="*/ 583952 h 1167904"/>
              <a:gd name="connsiteX4" fmla="*/ 584408 w 1168815"/>
              <a:gd name="connsiteY4" fmla="*/ 145988 h 1167904"/>
              <a:gd name="connsiteX5" fmla="*/ 749990 w 1168815"/>
              <a:gd name="connsiteY5" fmla="*/ 177619 h 1167904"/>
              <a:gd name="connsiteX6" fmla="*/ 859566 w 1168815"/>
              <a:gd name="connsiteY6" fmla="*/ 68128 h 1167904"/>
              <a:gd name="connsiteX7" fmla="*/ 584408 w 1168815"/>
              <a:gd name="connsiteY7" fmla="*/ 0 h 1167904"/>
              <a:gd name="connsiteX8" fmla="*/ 0 w 1168815"/>
              <a:gd name="connsiteY8" fmla="*/ 583952 h 1167904"/>
              <a:gd name="connsiteX9" fmla="*/ 584408 w 1168815"/>
              <a:gd name="connsiteY9" fmla="*/ 1167905 h 1167904"/>
              <a:gd name="connsiteX10" fmla="*/ 1168815 w 1168815"/>
              <a:gd name="connsiteY10" fmla="*/ 583952 h 1167904"/>
              <a:gd name="connsiteX11" fmla="*/ 1100634 w 1168815"/>
              <a:gd name="connsiteY11" fmla="*/ 309008 h 1167904"/>
              <a:gd name="connsiteX12" fmla="*/ 991058 w 1168815"/>
              <a:gd name="connsiteY12" fmla="*/ 418499 h 1167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68815" h="1167904">
                <a:moveTo>
                  <a:pt x="991058" y="418499"/>
                </a:moveTo>
                <a:cubicBezTo>
                  <a:pt x="1012973" y="469595"/>
                  <a:pt x="1022713" y="525557"/>
                  <a:pt x="1022713" y="583952"/>
                </a:cubicBezTo>
                <a:cubicBezTo>
                  <a:pt x="1022713" y="824833"/>
                  <a:pt x="825476" y="1021917"/>
                  <a:pt x="584408" y="1021917"/>
                </a:cubicBezTo>
                <a:cubicBezTo>
                  <a:pt x="343339" y="1021917"/>
                  <a:pt x="146102" y="824833"/>
                  <a:pt x="146102" y="583952"/>
                </a:cubicBezTo>
                <a:cubicBezTo>
                  <a:pt x="146102" y="343072"/>
                  <a:pt x="343339" y="145988"/>
                  <a:pt x="584408" y="145988"/>
                </a:cubicBezTo>
                <a:cubicBezTo>
                  <a:pt x="642848" y="145988"/>
                  <a:pt x="698854" y="158154"/>
                  <a:pt x="749990" y="177619"/>
                </a:cubicBezTo>
                <a:lnTo>
                  <a:pt x="859566" y="68128"/>
                </a:lnTo>
                <a:cubicBezTo>
                  <a:pt x="776775" y="24331"/>
                  <a:pt x="684244" y="0"/>
                  <a:pt x="584408" y="0"/>
                </a:cubicBezTo>
                <a:cubicBezTo>
                  <a:pt x="262983" y="0"/>
                  <a:pt x="0" y="262779"/>
                  <a:pt x="0" y="583952"/>
                </a:cubicBezTo>
                <a:cubicBezTo>
                  <a:pt x="0" y="905126"/>
                  <a:pt x="262983" y="1167905"/>
                  <a:pt x="584408" y="1167905"/>
                </a:cubicBezTo>
                <a:cubicBezTo>
                  <a:pt x="905832" y="1167905"/>
                  <a:pt x="1168815" y="905126"/>
                  <a:pt x="1168815" y="583952"/>
                </a:cubicBezTo>
                <a:cubicBezTo>
                  <a:pt x="1168815" y="484194"/>
                  <a:pt x="1144465" y="391735"/>
                  <a:pt x="1100634" y="309008"/>
                </a:cubicBezTo>
                <a:lnTo>
                  <a:pt x="991058" y="418499"/>
                </a:lnTo>
                <a:close/>
              </a:path>
            </a:pathLst>
          </a:custGeom>
          <a:solidFill>
            <a:srgbClr val="000000"/>
          </a:solidFill>
          <a:ln w="2430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41" name="Graphic 40" descr="Target outline">
            <a:extLst>
              <a:ext uri="{FF2B5EF4-FFF2-40B4-BE49-F238E27FC236}">
                <a16:creationId xmlns:a16="http://schemas.microsoft.com/office/drawing/2014/main" id="{8F6979F3-7799-8F4F-1475-C29F61F91A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94546" y="1618435"/>
            <a:ext cx="1734094" cy="1734094"/>
          </a:xfrm>
          <a:prstGeom prst="rect">
            <a:avLst/>
          </a:prstGeom>
        </p:spPr>
      </p:pic>
      <p:sp>
        <p:nvSpPr>
          <p:cNvPr id="47" name="Picture Placeholder 45" descr="Arrow Down with solid fill">
            <a:extLst>
              <a:ext uri="{FF2B5EF4-FFF2-40B4-BE49-F238E27FC236}">
                <a16:creationId xmlns:a16="http://schemas.microsoft.com/office/drawing/2014/main" id="{AEAA8D2C-D515-AC17-D385-A11ADB038E4E}"/>
              </a:ext>
            </a:extLst>
          </p:cNvPr>
          <p:cNvSpPr/>
          <p:nvPr/>
        </p:nvSpPr>
        <p:spPr>
          <a:xfrm>
            <a:off x="7033814" y="1804716"/>
            <a:ext cx="839777" cy="1443583"/>
          </a:xfrm>
          <a:custGeom>
            <a:avLst/>
            <a:gdLst>
              <a:gd name="connsiteX0" fmla="*/ 345454 w 839777"/>
              <a:gd name="connsiteY0" fmla="*/ 74128 h 2173180"/>
              <a:gd name="connsiteX1" fmla="*/ 345454 w 839777"/>
              <a:gd name="connsiteY1" fmla="*/ 1921368 h 2173180"/>
              <a:gd name="connsiteX2" fmla="*/ 125370 w 839777"/>
              <a:gd name="connsiteY2" fmla="*/ 1701579 h 2173180"/>
              <a:gd name="connsiteX3" fmla="*/ 21510 w 839777"/>
              <a:gd name="connsiteY3" fmla="*/ 1701579 h 2173180"/>
              <a:gd name="connsiteX4" fmla="*/ 21510 w 839777"/>
              <a:gd name="connsiteY4" fmla="*/ 1805358 h 2173180"/>
              <a:gd name="connsiteX5" fmla="*/ 367710 w 839777"/>
              <a:gd name="connsiteY5" fmla="*/ 2150942 h 2173180"/>
              <a:gd name="connsiteX6" fmla="*/ 469096 w 839777"/>
              <a:gd name="connsiteY6" fmla="*/ 2153413 h 2173180"/>
              <a:gd name="connsiteX7" fmla="*/ 471569 w 839777"/>
              <a:gd name="connsiteY7" fmla="*/ 2150942 h 2173180"/>
              <a:gd name="connsiteX8" fmla="*/ 817522 w 839777"/>
              <a:gd name="connsiteY8" fmla="*/ 1805309 h 2173180"/>
              <a:gd name="connsiteX9" fmla="*/ 819994 w 839777"/>
              <a:gd name="connsiteY9" fmla="*/ 1704001 h 2173180"/>
              <a:gd name="connsiteX10" fmla="*/ 817522 w 839777"/>
              <a:gd name="connsiteY10" fmla="*/ 1701530 h 2173180"/>
              <a:gd name="connsiteX11" fmla="*/ 716135 w 839777"/>
              <a:gd name="connsiteY11" fmla="*/ 1699059 h 2173180"/>
              <a:gd name="connsiteX12" fmla="*/ 713662 w 839777"/>
              <a:gd name="connsiteY12" fmla="*/ 1701530 h 2173180"/>
              <a:gd name="connsiteX13" fmla="*/ 493701 w 839777"/>
              <a:gd name="connsiteY13" fmla="*/ 1921319 h 2173180"/>
              <a:gd name="connsiteX14" fmla="*/ 493701 w 839777"/>
              <a:gd name="connsiteY14" fmla="*/ 74128 h 2173180"/>
              <a:gd name="connsiteX15" fmla="*/ 419516 w 839777"/>
              <a:gd name="connsiteY15" fmla="*/ 0 h 2173180"/>
              <a:gd name="connsiteX16" fmla="*/ 345330 w 839777"/>
              <a:gd name="connsiteY16" fmla="*/ 74128 h 2173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39777" h="2173180">
                <a:moveTo>
                  <a:pt x="345454" y="74128"/>
                </a:moveTo>
                <a:lnTo>
                  <a:pt x="345454" y="1921368"/>
                </a:lnTo>
                <a:lnTo>
                  <a:pt x="125370" y="1701579"/>
                </a:lnTo>
                <a:cubicBezTo>
                  <a:pt x="96690" y="1672921"/>
                  <a:pt x="50190" y="1672921"/>
                  <a:pt x="21510" y="1701579"/>
                </a:cubicBezTo>
                <a:cubicBezTo>
                  <a:pt x="-7170" y="1730237"/>
                  <a:pt x="-7170" y="1776700"/>
                  <a:pt x="21510" y="1805358"/>
                </a:cubicBezTo>
                <a:lnTo>
                  <a:pt x="367710" y="2150942"/>
                </a:lnTo>
                <a:cubicBezTo>
                  <a:pt x="395025" y="2179600"/>
                  <a:pt x="440416" y="2180707"/>
                  <a:pt x="469096" y="2153413"/>
                </a:cubicBezTo>
                <a:cubicBezTo>
                  <a:pt x="469940" y="2152610"/>
                  <a:pt x="470766" y="2151785"/>
                  <a:pt x="471569" y="2150942"/>
                </a:cubicBezTo>
                <a:lnTo>
                  <a:pt x="817522" y="1805309"/>
                </a:lnTo>
                <a:cubicBezTo>
                  <a:pt x="846202" y="1778015"/>
                  <a:pt x="847309" y="1732658"/>
                  <a:pt x="819994" y="1704001"/>
                </a:cubicBezTo>
                <a:cubicBezTo>
                  <a:pt x="819191" y="1703158"/>
                  <a:pt x="818365" y="1702333"/>
                  <a:pt x="817522" y="1701530"/>
                </a:cubicBezTo>
                <a:cubicBezTo>
                  <a:pt x="790206" y="1672872"/>
                  <a:pt x="744815" y="1671765"/>
                  <a:pt x="716135" y="1699059"/>
                </a:cubicBezTo>
                <a:cubicBezTo>
                  <a:pt x="715291" y="1699862"/>
                  <a:pt x="714465" y="1700687"/>
                  <a:pt x="713662" y="1701530"/>
                </a:cubicBezTo>
                <a:lnTo>
                  <a:pt x="493701" y="1921319"/>
                </a:lnTo>
                <a:lnTo>
                  <a:pt x="493701" y="74128"/>
                </a:lnTo>
                <a:cubicBezTo>
                  <a:pt x="493701" y="33188"/>
                  <a:pt x="460489" y="0"/>
                  <a:pt x="419516" y="0"/>
                </a:cubicBezTo>
                <a:cubicBezTo>
                  <a:pt x="378543" y="0"/>
                  <a:pt x="345330" y="33188"/>
                  <a:pt x="345330" y="74128"/>
                </a:cubicBezTo>
                <a:close/>
              </a:path>
            </a:pathLst>
          </a:custGeom>
          <a:solidFill>
            <a:srgbClr val="000000"/>
          </a:solidFill>
          <a:ln w="2470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9E277E34-67A7-1D26-8200-2A4F9C583231}"/>
              </a:ext>
            </a:extLst>
          </p:cNvPr>
          <p:cNvSpPr/>
          <p:nvPr/>
        </p:nvSpPr>
        <p:spPr>
          <a:xfrm>
            <a:off x="9278766" y="1445056"/>
            <a:ext cx="1734094" cy="20928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3000" b="0" cap="none" spc="0" dirty="0">
                <a:ln w="5715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%</a:t>
            </a:r>
          </a:p>
        </p:txBody>
      </p:sp>
      <p:sp>
        <p:nvSpPr>
          <p:cNvPr id="53" name="Title 12">
            <a:extLst>
              <a:ext uri="{FF2B5EF4-FFF2-40B4-BE49-F238E27FC236}">
                <a16:creationId xmlns:a16="http://schemas.microsoft.com/office/drawing/2014/main" id="{650B43F5-9281-B171-7920-72D475ED2DFD}"/>
              </a:ext>
            </a:extLst>
          </p:cNvPr>
          <p:cNvSpPr txBox="1">
            <a:spLocks/>
          </p:cNvSpPr>
          <p:nvPr/>
        </p:nvSpPr>
        <p:spPr>
          <a:xfrm>
            <a:off x="952502" y="361825"/>
            <a:ext cx="10477498" cy="869089"/>
          </a:xfrm>
          <a:prstGeom prst="rect">
            <a:avLst/>
          </a:prstGeom>
        </p:spPr>
        <p:txBody>
          <a:bodyPr vert="horz" lIns="0" tIns="0" rIns="0" bIns="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Formal Validation after Assay Conditions Finalized</a:t>
            </a:r>
            <a:br>
              <a:rPr lang="en-US" dirty="0"/>
            </a:br>
            <a:r>
              <a:rPr lang="en-US" dirty="0"/>
              <a:t>	H5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ECABC666-9AD8-4051-462C-4C2DCC42EB5C}"/>
              </a:ext>
            </a:extLst>
          </p:cNvPr>
          <p:cNvSpPr txBox="1">
            <a:spLocks/>
          </p:cNvSpPr>
          <p:nvPr/>
        </p:nvSpPr>
        <p:spPr>
          <a:xfrm>
            <a:off x="829496" y="4529674"/>
            <a:ext cx="2140494" cy="151660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95000"/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/>
              <a:t>100%</a:t>
            </a:r>
          </a:p>
          <a:p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A4649D2-9249-B2A5-7E09-246B7BF8E00A}"/>
              </a:ext>
            </a:extLst>
          </p:cNvPr>
          <p:cNvSpPr txBox="1">
            <a:spLocks/>
          </p:cNvSpPr>
          <p:nvPr/>
        </p:nvSpPr>
        <p:spPr>
          <a:xfrm>
            <a:off x="8984266" y="4529673"/>
            <a:ext cx="2140494" cy="151660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95000"/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/>
              <a:t>93.4%</a:t>
            </a:r>
          </a:p>
          <a:p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CD353FC-E189-7137-582F-2DB3CE2BA060}"/>
              </a:ext>
            </a:extLst>
          </p:cNvPr>
          <p:cNvSpPr txBox="1">
            <a:spLocks/>
          </p:cNvSpPr>
          <p:nvPr/>
        </p:nvSpPr>
        <p:spPr>
          <a:xfrm>
            <a:off x="6315266" y="4535524"/>
            <a:ext cx="2140494" cy="151660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95000"/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/>
              <a:t>4.5 copies/</a:t>
            </a:r>
            <a:r>
              <a:rPr lang="en-US" sz="2000" dirty="0" err="1"/>
              <a:t>uL</a:t>
            </a:r>
            <a:endParaRPr lang="en-US" sz="2000" dirty="0"/>
          </a:p>
          <a:p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BCE2891-DE14-EFEF-E85E-4DB24CD8F9BC}"/>
              </a:ext>
            </a:extLst>
          </p:cNvPr>
          <p:cNvSpPr txBox="1">
            <a:spLocks/>
          </p:cNvSpPr>
          <p:nvPr/>
        </p:nvSpPr>
        <p:spPr>
          <a:xfrm>
            <a:off x="3681474" y="4529674"/>
            <a:ext cx="2140494" cy="151660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95000"/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/>
              <a:t>100%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24053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EEADF4-7C45-9AE0-E7E8-A4F735F429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35527-4B68-69E4-2633-A4F105581A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2499" y="1514901"/>
            <a:ext cx="3124201" cy="759907"/>
          </a:xfrm>
        </p:spPr>
        <p:txBody>
          <a:bodyPr>
            <a:normAutofit fontScale="90000"/>
          </a:bodyPr>
          <a:lstStyle/>
          <a:p>
            <a:r>
              <a:rPr lang="en-US" dirty="0"/>
              <a:t>Outcome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1130AC-304D-E1F4-8AB8-ED66FF5E75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52499" y="2887636"/>
            <a:ext cx="10286999" cy="3340444"/>
          </a:xfrm>
        </p:spPr>
        <p:txBody>
          <a:bodyPr>
            <a:normAutofit/>
          </a:bodyPr>
          <a:lstStyle/>
          <a:p>
            <a:r>
              <a:rPr lang="en-US" dirty="0"/>
              <a:t>Successful validation and implementation of Influenza A subtyping assays on the Panther Fusion platform.</a:t>
            </a:r>
          </a:p>
          <a:p>
            <a:endParaRPr lang="en-US" dirty="0"/>
          </a:p>
          <a:p>
            <a:r>
              <a:rPr lang="en-US" dirty="0"/>
              <a:t>Assay is live with no performance issues.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0828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computer on a computer desk&#10;&#10;Description automatically generated with medium confidence">
            <a:extLst>
              <a:ext uri="{FF2B5EF4-FFF2-40B4-BE49-F238E27FC236}">
                <a16:creationId xmlns:a16="http://schemas.microsoft.com/office/drawing/2014/main" id="{E87D5836-514F-F0D8-D87D-1A5A0961C5F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1872" r="8026" b="8517"/>
          <a:stretch/>
        </p:blipFill>
        <p:spPr>
          <a:xfrm>
            <a:off x="7554507" y="946354"/>
            <a:ext cx="4395755" cy="382426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B425FE2-F3E9-4586-9F41-8D056DBF24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5675" y="476750"/>
            <a:ext cx="3945731" cy="896116"/>
          </a:xfrm>
        </p:spPr>
        <p:txBody>
          <a:bodyPr>
            <a:normAutofit/>
          </a:bodyPr>
          <a:lstStyle/>
          <a:p>
            <a:r>
              <a:rPr lang="en-US" dirty="0"/>
              <a:t>Future Projects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74A47CA-010F-465A-9DEE-DA8DD4F73B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966" y="1994897"/>
            <a:ext cx="6909335" cy="382426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H5b</a:t>
            </a:r>
          </a:p>
          <a:p>
            <a:r>
              <a:rPr lang="en-US" dirty="0"/>
              <a:t>H7</a:t>
            </a:r>
          </a:p>
          <a:p>
            <a:r>
              <a:rPr lang="en-US" dirty="0"/>
              <a:t>Updated G-Block for H5b and H7</a:t>
            </a:r>
          </a:p>
          <a:p>
            <a:endParaRPr lang="en-US" dirty="0"/>
          </a:p>
          <a:p>
            <a:r>
              <a:rPr lang="en-US" dirty="0"/>
              <a:t>Addition of Treponema pallidum (Syphilis) to HSV1/2 &amp; VZV Multiplex Assay</a:t>
            </a:r>
          </a:p>
          <a:p>
            <a:pPr lvl="1"/>
            <a:r>
              <a:rPr lang="en-US" dirty="0"/>
              <a:t>N	ew G-block control Design</a:t>
            </a:r>
          </a:p>
          <a:p>
            <a:pPr lvl="1"/>
            <a:r>
              <a:rPr lang="en-US" dirty="0"/>
              <a:t>Re-optimization of Primers/Probes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3176EBFB-13CA-404D-8131-753B18BF3E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97821" y="6441194"/>
            <a:ext cx="6513130" cy="365125"/>
          </a:xfrm>
        </p:spPr>
        <p:txBody>
          <a:bodyPr/>
          <a:lstStyle/>
          <a:p>
            <a:r>
              <a:rPr lang="en-US"/>
              <a:t>State Hygienic Laboratory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FFE17FB-DF05-BAB2-241B-FF7432761D3E}"/>
              </a:ext>
            </a:extLst>
          </p:cNvPr>
          <p:cNvSpPr txBox="1"/>
          <p:nvPr/>
        </p:nvSpPr>
        <p:spPr>
          <a:xfrm>
            <a:off x="7574312" y="4672665"/>
            <a:ext cx="439575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https://www.hologic.com/hologic-products/diagnostic-solutions/panther-scalable-solutions</a:t>
            </a:r>
          </a:p>
        </p:txBody>
      </p:sp>
    </p:spTree>
    <p:extLst>
      <p:ext uri="{BB962C8B-B14F-4D97-AF65-F5344CB8AC3E}">
        <p14:creationId xmlns:p14="http://schemas.microsoft.com/office/powerpoint/2010/main" val="858826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108629-C676-8AF2-B6BB-801716BFCA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A3FDC8-F1C4-41FC-39DB-8F9BB490BB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2499" y="991026"/>
            <a:ext cx="9496426" cy="759907"/>
          </a:xfrm>
        </p:spPr>
        <p:txBody>
          <a:bodyPr>
            <a:normAutofit fontScale="90000"/>
          </a:bodyPr>
          <a:lstStyle/>
          <a:p>
            <a:r>
              <a:rPr lang="en-US" dirty="0"/>
              <a:t>APHL Fellow Poster</a:t>
            </a:r>
            <a:br>
              <a:rPr lang="en-US" dirty="0"/>
            </a:br>
            <a:r>
              <a:rPr lang="en-US" dirty="0"/>
              <a:t>Influenza A Subtyping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6D72DF-C0B3-89CF-6A04-AFA35A0BD7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52499" y="2887636"/>
            <a:ext cx="10286999" cy="3340444"/>
          </a:xfrm>
        </p:spPr>
        <p:txBody>
          <a:bodyPr>
            <a:normAutofit/>
          </a:bodyPr>
          <a:lstStyle/>
          <a:p>
            <a:r>
              <a:rPr lang="en-US" dirty="0"/>
              <a:t>Digital Poster ID: D3052</a:t>
            </a:r>
          </a:p>
          <a:p>
            <a:endParaRPr lang="en-US" dirty="0"/>
          </a:p>
          <a:p>
            <a:r>
              <a:rPr lang="en-US" dirty="0"/>
              <a:t>Presentation/Questions: Tuesday at 6:15pm – 6:30pm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1058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372AD14-BED4-4A3E-8474-5AB4CAE61C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9081" y="3367173"/>
            <a:ext cx="7163317" cy="1160369"/>
          </a:xfrm>
        </p:spPr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67688D6-D1F7-479C-B181-0D4C46EDC3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68413" y="5019675"/>
            <a:ext cx="1474787" cy="368300"/>
          </a:xfrm>
        </p:spPr>
        <p:txBody>
          <a:bodyPr/>
          <a:lstStyle/>
          <a:p>
            <a:r>
              <a:rPr lang="en-US" dirty="0"/>
              <a:t>uiowa.edu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2C2ECF-87F8-4FF3-9AD3-24240896F6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56096" y="2463764"/>
            <a:ext cx="7157006" cy="365125"/>
          </a:xfrm>
        </p:spPr>
        <p:txBody>
          <a:bodyPr/>
          <a:lstStyle/>
          <a:p>
            <a:r>
              <a:rPr lang="en-US"/>
              <a:t>State Hygienic Laboratory</a:t>
            </a:r>
            <a:endParaRPr lang="en-US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E4332DFA-4D7F-4503-1ECC-227B7C32465A}"/>
              </a:ext>
            </a:extLst>
          </p:cNvPr>
          <p:cNvSpPr txBox="1">
            <a:spLocks/>
          </p:cNvSpPr>
          <p:nvPr/>
        </p:nvSpPr>
        <p:spPr>
          <a:xfrm>
            <a:off x="7738818" y="1766684"/>
            <a:ext cx="3506208" cy="149832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Roboto" panose="02000000000000000000" pitchFamily="2" charset="0"/>
              <a:buNone/>
              <a:defRPr sz="16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Whitney Platte BS</a:t>
            </a:r>
          </a:p>
          <a:p>
            <a:r>
              <a:rPr lang="en-US" dirty="0"/>
              <a:t>Clinical Lab Analyst</a:t>
            </a:r>
          </a:p>
          <a:p>
            <a:r>
              <a:rPr lang="en-US" dirty="0"/>
              <a:t>State Hygienic Lab at the University of Iowa</a:t>
            </a:r>
          </a:p>
          <a:p>
            <a:endParaRPr lang="en-US" dirty="0"/>
          </a:p>
          <a:p>
            <a:r>
              <a:rPr lang="en-US" dirty="0"/>
              <a:t>319-335-4376</a:t>
            </a:r>
          </a:p>
          <a:p>
            <a:r>
              <a:rPr lang="en-US" dirty="0"/>
              <a:t>whitney-koppes@uiowa.edu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E5D5508F-E3F2-3073-D9D7-E27088AF57C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738820" y="3265013"/>
            <a:ext cx="3506207" cy="1498329"/>
          </a:xfrm>
        </p:spPr>
        <p:txBody>
          <a:bodyPr/>
          <a:lstStyle/>
          <a:p>
            <a:r>
              <a:rPr lang="en-US" dirty="0"/>
              <a:t>Maree Elliott MPH</a:t>
            </a:r>
          </a:p>
          <a:p>
            <a:r>
              <a:rPr lang="en-US" dirty="0"/>
              <a:t>APHL Fellow</a:t>
            </a:r>
          </a:p>
          <a:p>
            <a:r>
              <a:rPr lang="en-US" dirty="0"/>
              <a:t>State Hygienic Lab at the University of Iowa</a:t>
            </a:r>
          </a:p>
          <a:p>
            <a:endParaRPr lang="en-US" dirty="0"/>
          </a:p>
          <a:p>
            <a:r>
              <a:rPr lang="en-US" dirty="0"/>
              <a:t>maree-elliott@uiowa.edu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0DF7FF7A-5059-9A1A-28C8-F50B0CDDD243}"/>
              </a:ext>
            </a:extLst>
          </p:cNvPr>
          <p:cNvSpPr txBox="1">
            <a:spLocks/>
          </p:cNvSpPr>
          <p:nvPr/>
        </p:nvSpPr>
        <p:spPr>
          <a:xfrm>
            <a:off x="7760881" y="4865502"/>
            <a:ext cx="3484145" cy="149832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Roboto" panose="02000000000000000000" pitchFamily="2" charset="0"/>
              <a:buNone/>
              <a:defRPr sz="16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Kris Eveland </a:t>
            </a:r>
            <a:r>
              <a:rPr lang="en-US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MB(ASCP)</a:t>
            </a:r>
            <a:r>
              <a:rPr lang="en-US" baseline="3000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CM</a:t>
            </a:r>
            <a:endParaRPr lang="en-US" dirty="0"/>
          </a:p>
          <a:p>
            <a:r>
              <a:rPr lang="en-US" dirty="0"/>
              <a:t>Clinical Lab Technical Specialist</a:t>
            </a:r>
          </a:p>
          <a:p>
            <a:r>
              <a:rPr lang="en-US" dirty="0"/>
              <a:t>State Hygienic Lab at the University of Iowa</a:t>
            </a:r>
          </a:p>
          <a:p>
            <a:endParaRPr lang="en-US" dirty="0"/>
          </a:p>
          <a:p>
            <a:r>
              <a:rPr lang="en-US" dirty="0"/>
              <a:t>319-335-4279</a:t>
            </a:r>
          </a:p>
          <a:p>
            <a:r>
              <a:rPr lang="en-US" dirty="0"/>
              <a:t>Kristofer-Eveland@uiowa.edu</a:t>
            </a:r>
          </a:p>
        </p:txBody>
      </p:sp>
    </p:spTree>
    <p:extLst>
      <p:ext uri="{BB962C8B-B14F-4D97-AF65-F5344CB8AC3E}">
        <p14:creationId xmlns:p14="http://schemas.microsoft.com/office/powerpoint/2010/main" val="31006792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E36F702-10A0-6A43-AC03-54B0B945CF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38377" y="2744661"/>
            <a:ext cx="7715249" cy="759906"/>
          </a:xfrm>
        </p:spPr>
        <p:txBody>
          <a:bodyPr>
            <a:normAutofit fontScale="90000"/>
          </a:bodyPr>
          <a:lstStyle/>
          <a:p>
            <a:r>
              <a:rPr lang="en-US" dirty="0"/>
              <a:t>Acknowledgments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295D826-CAC7-9540-8C66-11D2CB18B2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38377" y="3694740"/>
            <a:ext cx="9029063" cy="2172661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Maree Elliott MPH, APHL Fellow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Jeff Benfer MS </a:t>
            </a:r>
            <a:r>
              <a:rPr lang="en-US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MB(ASCP)</a:t>
            </a:r>
            <a:r>
              <a:rPr lang="en-US" baseline="3000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CM</a:t>
            </a:r>
            <a:r>
              <a:rPr lang="en-US" dirty="0"/>
              <a:t> Molecular Department Supervisor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Kris Eveland </a:t>
            </a:r>
            <a:r>
              <a:rPr lang="en-US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MB(ASCP)</a:t>
            </a:r>
            <a:r>
              <a:rPr lang="en-US" baseline="3000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CM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Entire Hologic Team </a:t>
            </a:r>
          </a:p>
        </p:txBody>
      </p:sp>
    </p:spTree>
    <p:extLst>
      <p:ext uri="{BB962C8B-B14F-4D97-AF65-F5344CB8AC3E}">
        <p14:creationId xmlns:p14="http://schemas.microsoft.com/office/powerpoint/2010/main" val="39904250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8A848C61-C124-4C49-97C4-0B76F6D2E3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9081" y="3367173"/>
            <a:ext cx="7163317" cy="1160369"/>
          </a:xfrm>
        </p:spPr>
        <p:txBody>
          <a:bodyPr>
            <a:normAutofit/>
          </a:bodyPr>
          <a:lstStyle/>
          <a:p>
            <a:r>
              <a:rPr lang="en-US" dirty="0"/>
              <a:t>Thank you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169725C-B55D-4E33-942D-F573641FD18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625016" y="3029213"/>
            <a:ext cx="2693773" cy="1498329"/>
          </a:xfrm>
        </p:spPr>
        <p:txBody>
          <a:bodyPr/>
          <a:lstStyle/>
          <a:p>
            <a:r>
              <a:rPr lang="en-US" dirty="0"/>
              <a:t>Whitney Platte BS</a:t>
            </a:r>
          </a:p>
          <a:p>
            <a:r>
              <a:rPr lang="en-US" dirty="0"/>
              <a:t>Clinical Laboratory Analyst</a:t>
            </a:r>
          </a:p>
          <a:p>
            <a:r>
              <a:rPr lang="en-US" dirty="0"/>
              <a:t>Molecular Department</a:t>
            </a:r>
          </a:p>
          <a:p>
            <a:endParaRPr lang="en-US" dirty="0"/>
          </a:p>
          <a:p>
            <a:r>
              <a:rPr lang="en-US" dirty="0"/>
              <a:t>319-335-4376</a:t>
            </a:r>
          </a:p>
          <a:p>
            <a:r>
              <a:rPr lang="en-US" dirty="0"/>
              <a:t>whitney-koppes@uiowa.edu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626708A-2BEF-4E77-BD87-2AAB61F6EA7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68413" y="5019675"/>
            <a:ext cx="1342265" cy="368300"/>
          </a:xfrm>
        </p:spPr>
        <p:txBody>
          <a:bodyPr wrap="square">
            <a:spAutoFit/>
          </a:bodyPr>
          <a:lstStyle/>
          <a:p>
            <a:r>
              <a:rPr lang="en-US" dirty="0" err="1"/>
              <a:t>uiowa.edu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7AB9F6C-73AD-294A-A3E0-6E87246DD6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56096" y="2463764"/>
            <a:ext cx="7157006" cy="365125"/>
          </a:xfrm>
        </p:spPr>
        <p:txBody>
          <a:bodyPr/>
          <a:lstStyle/>
          <a:p>
            <a:r>
              <a:rPr lang="en-US"/>
              <a:t>State Hygienic Laboratory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2311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3852F-C61C-4E46-996D-B71E17E0A5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999" y="1514901"/>
            <a:ext cx="11938000" cy="75990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Design Process and Implementation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4633A3-8C13-4A1E-B8A9-31EE71F7DC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52499" y="2887636"/>
            <a:ext cx="10286999" cy="334044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Target Selection</a:t>
            </a:r>
          </a:p>
          <a:p>
            <a:r>
              <a:rPr lang="en-US" dirty="0"/>
              <a:t>Primer and Probe Strategy</a:t>
            </a:r>
          </a:p>
          <a:p>
            <a:r>
              <a:rPr lang="en-US" dirty="0"/>
              <a:t>Singleplex vs Multiplex</a:t>
            </a:r>
          </a:p>
          <a:p>
            <a:r>
              <a:rPr lang="en-US" dirty="0"/>
              <a:t>Initial Assay Design</a:t>
            </a:r>
          </a:p>
          <a:p>
            <a:r>
              <a:rPr lang="en-US" dirty="0"/>
              <a:t>Proof of Concept</a:t>
            </a:r>
          </a:p>
          <a:p>
            <a:r>
              <a:rPr lang="en-US" dirty="0"/>
              <a:t>Optimization of Primer/Probe Mix</a:t>
            </a:r>
          </a:p>
          <a:p>
            <a:r>
              <a:rPr lang="en-US" dirty="0"/>
              <a:t>Assay Validation</a:t>
            </a:r>
          </a:p>
          <a:p>
            <a:r>
              <a:rPr lang="en-US" dirty="0"/>
              <a:t>Outcome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14976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DBC1C-912A-BF40-96FC-B9FF38E497C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4485842"/>
            <a:ext cx="10515600" cy="896116"/>
          </a:xfrm>
        </p:spPr>
        <p:txBody>
          <a:bodyPr/>
          <a:lstStyle/>
          <a:p>
            <a:r>
              <a:rPr lang="en-US" dirty="0"/>
              <a:t>Closing Slide Header</a:t>
            </a:r>
          </a:p>
        </p:txBody>
      </p:sp>
    </p:spTree>
    <p:extLst>
      <p:ext uri="{BB962C8B-B14F-4D97-AF65-F5344CB8AC3E}">
        <p14:creationId xmlns:p14="http://schemas.microsoft.com/office/powerpoint/2010/main" val="14584888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F6C554-9B47-1F1F-A53E-5790B0BFA4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7155FFC-3F6B-5429-0D4F-FD6AF0F4D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499" y="526777"/>
            <a:ext cx="10287001" cy="869089"/>
          </a:xfrm>
        </p:spPr>
        <p:txBody>
          <a:bodyPr/>
          <a:lstStyle/>
          <a:p>
            <a:r>
              <a:rPr lang="en-US" dirty="0"/>
              <a:t>Target Selection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E197CFF-A2A3-6F8D-5C9F-FFF63694811C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952500" y="4078664"/>
            <a:ext cx="2358866" cy="754602"/>
          </a:xfrm>
        </p:spPr>
        <p:txBody>
          <a:bodyPr/>
          <a:lstStyle/>
          <a:p>
            <a:r>
              <a:rPr lang="en-US" dirty="0"/>
              <a:t>H3</a:t>
            </a:r>
          </a:p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074704-6A05-D53F-AD82-CAA25C77A41C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3627518" y="4078664"/>
            <a:ext cx="2358866" cy="754602"/>
          </a:xfrm>
        </p:spPr>
        <p:txBody>
          <a:bodyPr/>
          <a:lstStyle/>
          <a:p>
            <a:r>
              <a:rPr lang="en-US" dirty="0"/>
              <a:t>pdmA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AC92C9-8798-91CC-6437-B1DA60FC0EE7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6205617" y="4078664"/>
            <a:ext cx="2358866" cy="754602"/>
          </a:xfrm>
        </p:spPr>
        <p:txBody>
          <a:bodyPr/>
          <a:lstStyle/>
          <a:p>
            <a:r>
              <a:rPr lang="en-US" dirty="0"/>
              <a:t>pdmH1</a:t>
            </a:r>
          </a:p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3B7947A-ED45-5751-536D-5B555F66C666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8880634" y="4073057"/>
            <a:ext cx="2358866" cy="754602"/>
          </a:xfrm>
        </p:spPr>
        <p:txBody>
          <a:bodyPr>
            <a:normAutofit/>
          </a:bodyPr>
          <a:lstStyle/>
          <a:p>
            <a:r>
              <a:rPr lang="en-US" dirty="0"/>
              <a:t>H5a</a:t>
            </a:r>
          </a:p>
          <a:p>
            <a:endParaRPr lang="en-US" dirty="0"/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BDBB942E-EEA8-FBE1-6CFC-AD254B0ABC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19853" y="6441192"/>
            <a:ext cx="8684173" cy="365125"/>
          </a:xfrm>
        </p:spPr>
        <p:txBody>
          <a:bodyPr/>
          <a:lstStyle/>
          <a:p>
            <a:r>
              <a:rPr lang="en-US"/>
              <a:t>State Hygienic Laboratory</a:t>
            </a:r>
            <a:endParaRPr lang="en-US" dirty="0"/>
          </a:p>
        </p:txBody>
      </p:sp>
      <p:pic>
        <p:nvPicPr>
          <p:cNvPr id="10" name="Picture Placeholder 9" descr="Covid-19 with solid fill">
            <a:extLst>
              <a:ext uri="{FF2B5EF4-FFF2-40B4-BE49-F238E27FC236}">
                <a16:creationId xmlns:a16="http://schemas.microsoft.com/office/drawing/2014/main" id="{82F2A84E-2917-844E-A95C-29F8BFFC2559}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688" r="1688"/>
          <a:stretch>
            <a:fillRect/>
          </a:stretch>
        </p:blipFill>
        <p:spPr/>
      </p:pic>
      <p:pic>
        <p:nvPicPr>
          <p:cNvPr id="15" name="Picture Placeholder 14" descr="Covid-19 outline">
            <a:extLst>
              <a:ext uri="{FF2B5EF4-FFF2-40B4-BE49-F238E27FC236}">
                <a16:creationId xmlns:a16="http://schemas.microsoft.com/office/drawing/2014/main" id="{D9F4A7BD-F02D-B67B-ADDE-C3446F606C1C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1623" r="1623"/>
          <a:stretch>
            <a:fillRect/>
          </a:stretch>
        </p:blipFill>
        <p:spPr>
          <a:xfrm>
            <a:off x="9429016" y="2293450"/>
            <a:ext cx="1182412" cy="1222625"/>
          </a:xfrm>
        </p:spPr>
      </p:pic>
      <p:pic>
        <p:nvPicPr>
          <p:cNvPr id="19" name="Picture Placeholder 18" descr="Germ with solid fill">
            <a:extLst>
              <a:ext uri="{FF2B5EF4-FFF2-40B4-BE49-F238E27FC236}">
                <a16:creationId xmlns:a16="http://schemas.microsoft.com/office/drawing/2014/main" id="{B2D3A513-31CF-426F-8DFF-87A8A1B9E919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 l="1688" r="1688"/>
          <a:stretch>
            <a:fillRect/>
          </a:stretch>
        </p:blipFill>
        <p:spPr/>
      </p:pic>
      <p:pic>
        <p:nvPicPr>
          <p:cNvPr id="24" name="Picture Placeholder 23" descr="Germ outline">
            <a:extLst>
              <a:ext uri="{FF2B5EF4-FFF2-40B4-BE49-F238E27FC236}">
                <a16:creationId xmlns:a16="http://schemas.microsoft.com/office/drawing/2014/main" id="{6B2C2574-6B6D-E753-116C-02A7B64BC2CD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 l="1688" r="1688"/>
          <a:stretch>
            <a:fillRect/>
          </a:stretch>
        </p:blipFill>
        <p:spPr>
          <a:xfrm>
            <a:off x="4215745" y="2287796"/>
            <a:ext cx="1182412" cy="1222625"/>
          </a:xfrm>
        </p:spPr>
      </p:pic>
      <p:sp>
        <p:nvSpPr>
          <p:cNvPr id="26" name="Content Placeholder 4">
            <a:extLst>
              <a:ext uri="{FF2B5EF4-FFF2-40B4-BE49-F238E27FC236}">
                <a16:creationId xmlns:a16="http://schemas.microsoft.com/office/drawing/2014/main" id="{E6996FCB-2ED5-92C5-C0C9-C7C9388691C7}"/>
              </a:ext>
            </a:extLst>
          </p:cNvPr>
          <p:cNvSpPr txBox="1">
            <a:spLocks/>
          </p:cNvSpPr>
          <p:nvPr/>
        </p:nvSpPr>
        <p:spPr>
          <a:xfrm>
            <a:off x="8404384" y="4493963"/>
            <a:ext cx="3311366" cy="75460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95000"/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0" dirty="0"/>
              <a:t>Added later due to emerging surveillance needs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8393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1D9414-A9FB-4901-7009-BDC38F3CCB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74F27-CBC6-C302-571A-5C29E27E7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499" y="526777"/>
            <a:ext cx="10287001" cy="869089"/>
          </a:xfrm>
        </p:spPr>
        <p:txBody>
          <a:bodyPr/>
          <a:lstStyle/>
          <a:p>
            <a:r>
              <a:rPr lang="en-US" dirty="0"/>
              <a:t>Primer / Probe Strategy and Decision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FCCEFD-F75D-3A76-84CA-C1FC7F7665E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464311" y="1606233"/>
            <a:ext cx="4970780" cy="869089"/>
          </a:xfrm>
        </p:spPr>
        <p:txBody>
          <a:bodyPr>
            <a:noAutofit/>
          </a:bodyPr>
          <a:lstStyle/>
          <a:p>
            <a:r>
              <a:rPr lang="en-US" sz="2000" b="1" u="sng" dirty="0"/>
              <a:t>Decision</a:t>
            </a:r>
          </a:p>
          <a:p>
            <a:pPr lvl="1"/>
            <a:r>
              <a:rPr lang="en-US" sz="1600" dirty="0"/>
              <a:t>Use current </a:t>
            </a:r>
            <a:r>
              <a:rPr lang="en-US" sz="1600" b="1" dirty="0"/>
              <a:t>CDC primers and probes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4A7536-AEAE-1D6E-CC22-B18DB7874D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19853" y="6441192"/>
            <a:ext cx="8684173" cy="365125"/>
          </a:xfrm>
        </p:spPr>
        <p:txBody>
          <a:bodyPr/>
          <a:lstStyle/>
          <a:p>
            <a:r>
              <a:rPr lang="en-US"/>
              <a:t>State Hygienic Laboratory</a:t>
            </a:r>
            <a:endParaRPr lang="en-US" dirty="0"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BD00599E-8B58-7069-E7FD-3D0BB2EE2BF2}"/>
              </a:ext>
            </a:extLst>
          </p:cNvPr>
          <p:cNvSpPr txBox="1">
            <a:spLocks/>
          </p:cNvSpPr>
          <p:nvPr/>
        </p:nvSpPr>
        <p:spPr>
          <a:xfrm>
            <a:off x="1464310" y="2614895"/>
            <a:ext cx="5444489" cy="255654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2"/>
              </a:buClr>
              <a:buSzPct val="95000"/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‒"/>
              <a:defRPr sz="24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100000"/>
              <a:buFont typeface="Roboto" panose="02000000000000000000" pitchFamily="2" charset="0"/>
              <a:buChar char="•"/>
              <a:defRPr sz="2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100000"/>
              <a:buFont typeface="Roboto" panose="02000000000000000000" pitchFamily="2" charset="0"/>
              <a:buChar char="―"/>
              <a:defRPr sz="1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Reasoning</a:t>
            </a:r>
          </a:p>
          <a:p>
            <a:pPr lvl="1"/>
            <a:r>
              <a:rPr lang="en-US" sz="1600" dirty="0"/>
              <a:t>Maintain alignment with </a:t>
            </a:r>
            <a:r>
              <a:rPr lang="en-US" sz="1600" b="1" dirty="0"/>
              <a:t>CDC protocols</a:t>
            </a:r>
          </a:p>
          <a:p>
            <a:pPr lvl="2"/>
            <a:r>
              <a:rPr lang="en-US" sz="1200" dirty="0"/>
              <a:t>Reduce the need for continuous updates</a:t>
            </a:r>
          </a:p>
          <a:p>
            <a:pPr lvl="1"/>
            <a:r>
              <a:rPr lang="en-US" sz="1600" dirty="0"/>
              <a:t>Avoid </a:t>
            </a:r>
            <a:r>
              <a:rPr lang="en-US" sz="1600" b="1" dirty="0"/>
              <a:t>dedicating additional SHL time and resources </a:t>
            </a:r>
            <a:r>
              <a:rPr lang="en-US" sz="1600" dirty="0"/>
              <a:t>to primer/probe redesign</a:t>
            </a:r>
          </a:p>
          <a:p>
            <a:pPr lvl="2"/>
            <a:r>
              <a:rPr lang="en-US" sz="1200" dirty="0"/>
              <a:t>Present and future updates</a:t>
            </a:r>
          </a:p>
          <a:p>
            <a:pPr lvl="1"/>
            <a:r>
              <a:rPr lang="en-US" sz="1600" dirty="0"/>
              <a:t>Align assay as </a:t>
            </a:r>
            <a:r>
              <a:rPr lang="en-US" sz="1600" b="1" dirty="0"/>
              <a:t>close as possible with CDC labeling</a:t>
            </a:r>
            <a:r>
              <a:rPr lang="en-US" sz="1600" dirty="0"/>
              <a:t> as possible</a:t>
            </a:r>
          </a:p>
        </p:txBody>
      </p:sp>
      <p:pic>
        <p:nvPicPr>
          <p:cNvPr id="7" name="Picture 6" descr="A circular diagram with colorful text&#10;&#10;AI-generated content may be incorrect.">
            <a:extLst>
              <a:ext uri="{FF2B5EF4-FFF2-40B4-BE49-F238E27FC236}">
                <a16:creationId xmlns:a16="http://schemas.microsoft.com/office/drawing/2014/main" id="{09901356-7FCF-130A-AF28-CAF4233CAF8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364" t="4198" r="4937" b="6216"/>
          <a:stretch/>
        </p:blipFill>
        <p:spPr>
          <a:xfrm>
            <a:off x="6908798" y="1686560"/>
            <a:ext cx="5161281" cy="4069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3568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FE40FD-D489-6D41-2180-18A7910E81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CE09DCC-7357-7F53-51D3-C39E60B6E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499" y="526777"/>
            <a:ext cx="10287001" cy="869089"/>
          </a:xfrm>
        </p:spPr>
        <p:txBody>
          <a:bodyPr/>
          <a:lstStyle/>
          <a:p>
            <a:r>
              <a:rPr lang="en-US" dirty="0"/>
              <a:t>Decision to use Singleplex Assay Design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9E24F01-8049-B840-2F7E-D6DACFFAB5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500" y="1686758"/>
            <a:ext cx="4800224" cy="754602"/>
          </a:xfrm>
        </p:spPr>
        <p:txBody>
          <a:bodyPr/>
          <a:lstStyle/>
          <a:p>
            <a:r>
              <a:rPr lang="en-US" dirty="0"/>
              <a:t>Singleplex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A79086-CF1D-C294-7323-52B73BDC6EC0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952501" y="2674398"/>
            <a:ext cx="4800219" cy="3279254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Limited validation timeline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~ 1 Month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Reduced technical complexity and validation timeline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Assign all 4 subtypes or any combination of the 4 per sample</a:t>
            </a:r>
          </a:p>
          <a:p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042008-2AE2-1EB5-CE11-CD4A65220D66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433724" y="1676706"/>
            <a:ext cx="4800224" cy="754602"/>
          </a:xfrm>
        </p:spPr>
        <p:txBody>
          <a:bodyPr/>
          <a:lstStyle/>
          <a:p>
            <a:r>
              <a:rPr lang="en-US" dirty="0"/>
              <a:t>Multiplex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0C4BFFF-8DBA-242D-DDB8-34FB14F25555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6433725" y="2664346"/>
            <a:ext cx="4800224" cy="3279254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Requires design and optimization of new primer/probe combinations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CDC uses Singleplex primers/probes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Consultation with IDT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Primer-dimer interactions can occur with some of the targets when multiplexed</a:t>
            </a:r>
          </a:p>
          <a:p>
            <a:endParaRPr lang="en-US" dirty="0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ABEDAF7A-7AA4-20A8-5C52-2461940842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19853" y="6441192"/>
            <a:ext cx="8684173" cy="365125"/>
          </a:xfrm>
        </p:spPr>
        <p:txBody>
          <a:bodyPr/>
          <a:lstStyle/>
          <a:p>
            <a:r>
              <a:rPr lang="en-US"/>
              <a:t>State Hygienic Laboratory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643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AF66A8-0CD4-6442-D576-B31FAD64B2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FC52B3EE-45D8-D14E-C61D-45F06F77A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499" y="526777"/>
            <a:ext cx="10518141" cy="869089"/>
          </a:xfrm>
        </p:spPr>
        <p:txBody>
          <a:bodyPr>
            <a:normAutofit fontScale="90000"/>
          </a:bodyPr>
          <a:lstStyle/>
          <a:p>
            <a:r>
              <a:rPr lang="en-US" dirty="0"/>
              <a:t>Initial Assay Design – Panther Fusion Open Access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0CC6CE7-FCD5-9FE5-403D-72A92E9EA4C4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1175438" y="4078664"/>
            <a:ext cx="1601504" cy="754602"/>
          </a:xfrm>
        </p:spPr>
        <p:txBody>
          <a:bodyPr/>
          <a:lstStyle/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Draft in Open Access</a:t>
            </a:r>
          </a:p>
          <a:p>
            <a:endParaRPr lang="en-US" dirty="0"/>
          </a:p>
        </p:txBody>
      </p:sp>
      <p:pic>
        <p:nvPicPr>
          <p:cNvPr id="29" name="Picture Placeholder 28" descr="Icon of a lightbulb">
            <a:extLst>
              <a:ext uri="{FF2B5EF4-FFF2-40B4-BE49-F238E27FC236}">
                <a16:creationId xmlns:a16="http://schemas.microsoft.com/office/drawing/2014/main" id="{72BFFA54-CCB9-DACE-5BA4-470C9B75FDA3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 rotWithShape="1">
          <a:blip r:embed="rId3"/>
          <a:srcRect l="2632" r="2632"/>
          <a:stretch/>
        </p:blipFill>
        <p:spPr>
          <a:xfrm>
            <a:off x="1461140" y="2367425"/>
            <a:ext cx="1030100" cy="1086492"/>
          </a:xfr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BD7985-FACB-CFE3-558B-616EED4B3946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3225991" y="4080927"/>
            <a:ext cx="1601504" cy="754602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Upload assay to Panther Fusion Instrument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8BC503-39A9-ACBC-8E1B-F5B83A1ED5B7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5285614" y="4095574"/>
            <a:ext cx="1601504" cy="754602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Thermal Profile Development</a:t>
            </a:r>
          </a:p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3A95AF0-B2B2-3C0C-3BF9-744D2AB515B3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7325607" y="4098102"/>
            <a:ext cx="1601504" cy="754602"/>
          </a:xfrm>
        </p:spPr>
        <p:txBody>
          <a:bodyPr/>
          <a:lstStyle/>
          <a:p>
            <a:r>
              <a:rPr lang="en-US" dirty="0"/>
              <a:t>Constraints</a:t>
            </a:r>
          </a:p>
          <a:p>
            <a:endParaRPr lang="en-US" dirty="0"/>
          </a:p>
        </p:txBody>
      </p:sp>
      <p:pic>
        <p:nvPicPr>
          <p:cNvPr id="35" name="Picture Placeholder 34" descr="Icon of a hand writing">
            <a:extLst>
              <a:ext uri="{FF2B5EF4-FFF2-40B4-BE49-F238E27FC236}">
                <a16:creationId xmlns:a16="http://schemas.microsoft.com/office/drawing/2014/main" id="{D6B182E7-1B91-04FD-8C07-292E2FF1057A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 rotWithShape="1">
          <a:blip r:embed="rId4"/>
          <a:srcRect t="577" b="577"/>
          <a:stretch/>
        </p:blipFill>
        <p:spPr>
          <a:xfrm>
            <a:off x="9682000" y="2389427"/>
            <a:ext cx="1100333" cy="1086492"/>
          </a:xfr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215ADD-9FF2-B6B6-0CEA-89DA30661A8A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9419080" y="4107460"/>
            <a:ext cx="1601504" cy="754602"/>
          </a:xfrm>
        </p:spPr>
        <p:txBody>
          <a:bodyPr/>
          <a:lstStyle/>
          <a:p>
            <a:r>
              <a:rPr lang="en-US" dirty="0"/>
              <a:t>Adjustment</a:t>
            </a:r>
          </a:p>
          <a:p>
            <a:endParaRPr lang="en-US" dirty="0"/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02898475-CA8F-B74E-C6F9-73965A0670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19853" y="6441192"/>
            <a:ext cx="8684173" cy="365125"/>
          </a:xfrm>
        </p:spPr>
        <p:txBody>
          <a:bodyPr/>
          <a:lstStyle/>
          <a:p>
            <a:r>
              <a:rPr lang="en-US"/>
              <a:t>State Hygienic Laboratory</a:t>
            </a:r>
            <a:endParaRPr lang="en-US" dirty="0"/>
          </a:p>
        </p:txBody>
      </p:sp>
      <p:pic>
        <p:nvPicPr>
          <p:cNvPr id="11" name="Picture Placeholder 10" descr="Upload with solid fill">
            <a:extLst>
              <a:ext uri="{FF2B5EF4-FFF2-40B4-BE49-F238E27FC236}">
                <a16:creationId xmlns:a16="http://schemas.microsoft.com/office/drawing/2014/main" id="{1482B4E5-000D-C7F8-D1C9-315AEF764FA5}"/>
              </a:ext>
            </a:extLst>
          </p:cNvPr>
          <p:cNvPicPr>
            <a:picLocks noGrp="1" noChangeAspect="1"/>
          </p:cNvPicPr>
          <p:nvPr>
            <p:ph type="pic" sz="quarter" idx="26"/>
          </p:nvPr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2558" r="2558"/>
          <a:stretch>
            <a:fillRect/>
          </a:stretch>
        </p:blipFill>
        <p:spPr>
          <a:xfrm>
            <a:off x="3511550" y="2371725"/>
            <a:ext cx="1030288" cy="1085850"/>
          </a:xfrm>
        </p:spPr>
      </p:pic>
      <p:pic>
        <p:nvPicPr>
          <p:cNvPr id="18" name="Graphic 17" descr="No sign with solid fill">
            <a:extLst>
              <a:ext uri="{FF2B5EF4-FFF2-40B4-BE49-F238E27FC236}">
                <a16:creationId xmlns:a16="http://schemas.microsoft.com/office/drawing/2014/main" id="{F8732B21-AA57-33F9-1393-6F604207FB0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669159" y="2453471"/>
            <a:ext cx="914400" cy="914400"/>
          </a:xfrm>
          <a:prstGeom prst="rect">
            <a:avLst/>
          </a:prstGeom>
        </p:spPr>
      </p:pic>
      <p:pic>
        <p:nvPicPr>
          <p:cNvPr id="22" name="Graphic 21" descr="High temperature with solid fill">
            <a:extLst>
              <a:ext uri="{FF2B5EF4-FFF2-40B4-BE49-F238E27FC236}">
                <a16:creationId xmlns:a16="http://schemas.microsoft.com/office/drawing/2014/main" id="{BAB25F02-7C49-BC1A-4DCA-5E4346D1258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638800" y="237721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3890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C3468E5-7945-4A48-9609-298588DA834F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747285" y="4076701"/>
            <a:ext cx="5120113" cy="2008604"/>
          </a:xfrm>
        </p:spPr>
        <p:txBody>
          <a:bodyPr>
            <a:normAutofit fontScale="475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200" dirty="0"/>
              <a:t>Controls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800" dirty="0"/>
              <a:t>Positivity Threshold set to 300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800" dirty="0"/>
              <a:t>G-Block for Positive control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800" dirty="0"/>
              <a:t>Hologic’s Internal Control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900" dirty="0"/>
              <a:t>Make sure to make IC valid if any channel is positive,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900" dirty="0"/>
              <a:t>Sometimes get out-competed by positive sample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FB0CE25D-E0EC-B146-ADE8-443AC0554F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19853" y="6441192"/>
            <a:ext cx="8684173" cy="365125"/>
          </a:xfrm>
        </p:spPr>
        <p:txBody>
          <a:bodyPr/>
          <a:lstStyle/>
          <a:p>
            <a:r>
              <a:rPr lang="en-US"/>
              <a:t>State Hygienic Laboratory</a:t>
            </a:r>
            <a:endParaRPr lang="en-US" dirty="0"/>
          </a:p>
        </p:txBody>
      </p:sp>
      <p:pic>
        <p:nvPicPr>
          <p:cNvPr id="17" name="Picture 16" descr="A yellow circle with black text and a light bulb and a cloud&#10;&#10;AI-generated content may be incorrect.">
            <a:extLst>
              <a:ext uri="{FF2B5EF4-FFF2-40B4-BE49-F238E27FC236}">
                <a16:creationId xmlns:a16="http://schemas.microsoft.com/office/drawing/2014/main" id="{0FF3D1F0-E919-80E9-3DC3-50FFFB7ED5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077" y="312623"/>
            <a:ext cx="4831317" cy="361759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FA3A5C5-7B18-4D15-6D90-E3E0372D259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25381" b="91210"/>
          <a:stretch/>
        </p:blipFill>
        <p:spPr>
          <a:xfrm>
            <a:off x="7157612" y="778222"/>
            <a:ext cx="3948538" cy="255414"/>
          </a:xfrm>
          <a:prstGeom prst="rect">
            <a:avLst/>
          </a:prstGeom>
        </p:spPr>
      </p:pic>
      <p:sp>
        <p:nvSpPr>
          <p:cNvPr id="22" name="Content Placeholder 4">
            <a:extLst>
              <a:ext uri="{FF2B5EF4-FFF2-40B4-BE49-F238E27FC236}">
                <a16:creationId xmlns:a16="http://schemas.microsoft.com/office/drawing/2014/main" id="{869E9298-2996-80A6-57A9-2097655EEE19}"/>
              </a:ext>
            </a:extLst>
          </p:cNvPr>
          <p:cNvSpPr txBox="1">
            <a:spLocks/>
          </p:cNvSpPr>
          <p:nvPr/>
        </p:nvSpPr>
        <p:spPr>
          <a:xfrm>
            <a:off x="6624211" y="3930219"/>
            <a:ext cx="4820503" cy="2008604"/>
          </a:xfrm>
          <a:prstGeom prst="rect">
            <a:avLst/>
          </a:prstGeom>
        </p:spPr>
        <p:txBody>
          <a:bodyPr vert="horz" lIns="0" tIns="0" rIns="0" bIns="0" rtlCol="0">
            <a:normAutofit fontScale="70000" lnSpcReduction="2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95000"/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/>
              <a:t>Used Hologic Fusion Specimen Lysis Tubes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/>
              <a:t>Reflex positive specimens from Panther Fusion SARS-CoV-2/Flu A/B/RSV IVD assay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Enough volume to retest 1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/>
              <a:t>Must choose all tests needed upfront to run off 1 extraction</a:t>
            </a:r>
          </a:p>
          <a:p>
            <a:endParaRPr lang="en-US" dirty="0"/>
          </a:p>
        </p:txBody>
      </p:sp>
      <p:pic>
        <p:nvPicPr>
          <p:cNvPr id="24" name="Picture 23" descr="A table with text and images&#10;&#10;AI-generated content may be incorrect.">
            <a:extLst>
              <a:ext uri="{FF2B5EF4-FFF2-40B4-BE49-F238E27FC236}">
                <a16:creationId xmlns:a16="http://schemas.microsoft.com/office/drawing/2014/main" id="{6979EB4A-0C81-46EA-7A85-6D1B2AD81C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3811" y="1128673"/>
            <a:ext cx="3767563" cy="2300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2657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13FCDE-F6D7-41FF-9845-D3893750EB08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614487" y="5556991"/>
            <a:ext cx="8963025" cy="58971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Goal: Match CDC thermal profile as closely as possible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68BCB527-2259-FA40-8DB3-056BA3C1B2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19853" y="6441192"/>
            <a:ext cx="8684173" cy="365125"/>
          </a:xfrm>
        </p:spPr>
        <p:txBody>
          <a:bodyPr/>
          <a:lstStyle/>
          <a:p>
            <a:r>
              <a:rPr lang="en-US"/>
              <a:t>State Hygienic Laboratory</a:t>
            </a:r>
            <a:endParaRPr lang="en-US" dirty="0"/>
          </a:p>
        </p:txBody>
      </p:sp>
      <p:pic>
        <p:nvPicPr>
          <p:cNvPr id="8" name="Picture 7" descr="A yellow circle with a black triangle and a thermometer in it&#10;&#10;AI-generated content may be incorrect.">
            <a:extLst>
              <a:ext uri="{FF2B5EF4-FFF2-40B4-BE49-F238E27FC236}">
                <a16:creationId xmlns:a16="http://schemas.microsoft.com/office/drawing/2014/main" id="{25C0F46B-3DB7-D69F-A3E5-7B4B82292A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051" y="471296"/>
            <a:ext cx="1928924" cy="331497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590E767-E96C-D634-7B2A-CE534C3DD7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4275" y="197632"/>
            <a:ext cx="4659064" cy="1813451"/>
          </a:xfrm>
          <a:prstGeom prst="rect">
            <a:avLst/>
          </a:prstGeom>
        </p:spPr>
      </p:pic>
      <p:pic>
        <p:nvPicPr>
          <p:cNvPr id="12" name="Picture 11" descr="A graph of a diagram&#10;&#10;AI-generated content may be incorrect.">
            <a:extLst>
              <a:ext uri="{FF2B5EF4-FFF2-40B4-BE49-F238E27FC236}">
                <a16:creationId xmlns:a16="http://schemas.microsoft.com/office/drawing/2014/main" id="{BD7EC102-6B90-5F3D-FC65-FB641A68846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6783" t="11058" r="13763" b="17163"/>
          <a:stretch/>
        </p:blipFill>
        <p:spPr>
          <a:xfrm>
            <a:off x="7260676" y="2071634"/>
            <a:ext cx="3943350" cy="3248025"/>
          </a:xfrm>
          <a:prstGeom prst="rect">
            <a:avLst/>
          </a:prstGeom>
        </p:spPr>
      </p:pic>
      <p:pic>
        <p:nvPicPr>
          <p:cNvPr id="14" name="Picture 13" descr="A diagram of a thermal profile&#10;&#10;AI-generated content may be incorrect.">
            <a:extLst>
              <a:ext uri="{FF2B5EF4-FFF2-40B4-BE49-F238E27FC236}">
                <a16:creationId xmlns:a16="http://schemas.microsoft.com/office/drawing/2014/main" id="{6A46BC6F-488E-14B4-3C6E-A413BDC6599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3692" t="7974" r="10461" b="15479"/>
          <a:stretch/>
        </p:blipFill>
        <p:spPr>
          <a:xfrm>
            <a:off x="3115570" y="2128785"/>
            <a:ext cx="3852231" cy="318805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B31C5B1-8EAC-0604-7FDA-E1DDBAAC3114}"/>
              </a:ext>
            </a:extLst>
          </p:cNvPr>
          <p:cNvSpPr txBox="1"/>
          <p:nvPr/>
        </p:nvSpPr>
        <p:spPr>
          <a:xfrm>
            <a:off x="8286994" y="471295"/>
            <a:ext cx="29170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Singleplex assay allows us to use the same channel for each analyte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BC70104-DDAC-C5F9-DA98-0077ED94ADBD}"/>
              </a:ext>
            </a:extLst>
          </p:cNvPr>
          <p:cNvSpPr/>
          <p:nvPr/>
        </p:nvSpPr>
        <p:spPr>
          <a:xfrm>
            <a:off x="4886325" y="3086100"/>
            <a:ext cx="400050" cy="200025"/>
          </a:xfrm>
          <a:prstGeom prst="ellipse">
            <a:avLst/>
          </a:prstGeom>
          <a:noFill/>
          <a:ln w="28575">
            <a:solidFill>
              <a:srgbClr val="00CC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617CD6C5-4DD8-7DD6-0E00-D95712451C5C}"/>
              </a:ext>
            </a:extLst>
          </p:cNvPr>
          <p:cNvSpPr/>
          <p:nvPr/>
        </p:nvSpPr>
        <p:spPr>
          <a:xfrm>
            <a:off x="9032326" y="3086099"/>
            <a:ext cx="400050" cy="200025"/>
          </a:xfrm>
          <a:prstGeom prst="ellipse">
            <a:avLst/>
          </a:prstGeom>
          <a:noFill/>
          <a:ln w="28575">
            <a:solidFill>
              <a:srgbClr val="00CC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844AC0B1-8BA5-E90A-C88B-4034C7516983}"/>
              </a:ext>
            </a:extLst>
          </p:cNvPr>
          <p:cNvSpPr/>
          <p:nvPr/>
        </p:nvSpPr>
        <p:spPr>
          <a:xfrm>
            <a:off x="7811140" y="4038598"/>
            <a:ext cx="400050" cy="200025"/>
          </a:xfrm>
          <a:prstGeom prst="ellipse">
            <a:avLst/>
          </a:prstGeom>
          <a:noFill/>
          <a:ln w="28575">
            <a:solidFill>
              <a:srgbClr val="CC00C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CE3E8B85-0038-351B-B7AD-F8F9B70882B9}"/>
              </a:ext>
            </a:extLst>
          </p:cNvPr>
          <p:cNvSpPr/>
          <p:nvPr/>
        </p:nvSpPr>
        <p:spPr>
          <a:xfrm>
            <a:off x="3648075" y="4038599"/>
            <a:ext cx="476250" cy="200025"/>
          </a:xfrm>
          <a:prstGeom prst="ellipse">
            <a:avLst/>
          </a:prstGeom>
          <a:noFill/>
          <a:ln w="28575">
            <a:solidFill>
              <a:srgbClr val="CC00C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0A8E7140-5D3B-4166-ACF5-80AD2B6E6540}"/>
              </a:ext>
            </a:extLst>
          </p:cNvPr>
          <p:cNvSpPr/>
          <p:nvPr/>
        </p:nvSpPr>
        <p:spPr>
          <a:xfrm>
            <a:off x="3648075" y="3755997"/>
            <a:ext cx="361950" cy="252325"/>
          </a:xfrm>
          <a:prstGeom prst="ellipse">
            <a:avLst/>
          </a:prstGeom>
          <a:noFill/>
          <a:ln w="28575">
            <a:solidFill>
              <a:srgbClr val="FF99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536A5997-1296-9291-9AFC-FE693C2D315B}"/>
              </a:ext>
            </a:extLst>
          </p:cNvPr>
          <p:cNvSpPr/>
          <p:nvPr/>
        </p:nvSpPr>
        <p:spPr>
          <a:xfrm>
            <a:off x="7811140" y="3755997"/>
            <a:ext cx="361950" cy="252325"/>
          </a:xfrm>
          <a:prstGeom prst="ellipse">
            <a:avLst/>
          </a:prstGeom>
          <a:noFill/>
          <a:ln w="28575">
            <a:solidFill>
              <a:srgbClr val="FF99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143DC7EE-E95C-1D53-FB47-5049E87F814A}"/>
              </a:ext>
            </a:extLst>
          </p:cNvPr>
          <p:cNvSpPr/>
          <p:nvPr/>
        </p:nvSpPr>
        <p:spPr>
          <a:xfrm>
            <a:off x="5609793" y="3882159"/>
            <a:ext cx="374533" cy="252325"/>
          </a:xfrm>
          <a:prstGeom prst="ellipse">
            <a:avLst/>
          </a:prstGeom>
          <a:noFill/>
          <a:ln w="28575">
            <a:solidFill>
              <a:srgbClr val="99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C7D475B2-10DA-4E6B-DCD3-471B25D8C15A}"/>
              </a:ext>
            </a:extLst>
          </p:cNvPr>
          <p:cNvSpPr/>
          <p:nvPr/>
        </p:nvSpPr>
        <p:spPr>
          <a:xfrm>
            <a:off x="9810318" y="3882159"/>
            <a:ext cx="374533" cy="252325"/>
          </a:xfrm>
          <a:prstGeom prst="ellipse">
            <a:avLst/>
          </a:prstGeom>
          <a:noFill/>
          <a:ln w="28575">
            <a:solidFill>
              <a:srgbClr val="99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0FD75F4-520E-0AEA-31F3-1A6DA52B8C29}"/>
              </a:ext>
            </a:extLst>
          </p:cNvPr>
          <p:cNvSpPr txBox="1"/>
          <p:nvPr/>
        </p:nvSpPr>
        <p:spPr>
          <a:xfrm>
            <a:off x="8286994" y="1146915"/>
            <a:ext cx="29170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Fam is a bright reporter dye</a:t>
            </a:r>
          </a:p>
        </p:txBody>
      </p:sp>
    </p:spTree>
    <p:extLst>
      <p:ext uri="{BB962C8B-B14F-4D97-AF65-F5344CB8AC3E}">
        <p14:creationId xmlns:p14="http://schemas.microsoft.com/office/powerpoint/2010/main" val="21478758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3B5DE8-8F4B-7407-86F0-712CA1714C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0C6C4B3B-E0F1-282F-4C0A-22D6F6CD47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19853" y="6441192"/>
            <a:ext cx="8684173" cy="365125"/>
          </a:xfrm>
        </p:spPr>
        <p:txBody>
          <a:bodyPr/>
          <a:lstStyle/>
          <a:p>
            <a:r>
              <a:rPr lang="en-US"/>
              <a:t>State Hygienic Laboratory</a:t>
            </a:r>
            <a:endParaRPr lang="en-US" dirty="0"/>
          </a:p>
        </p:txBody>
      </p:sp>
      <p:pic>
        <p:nvPicPr>
          <p:cNvPr id="4" name="Picture 3" descr="A yellow circle with a hand holding a pencil&#10;&#10;AI-generated content may be incorrect.">
            <a:extLst>
              <a:ext uri="{FF2B5EF4-FFF2-40B4-BE49-F238E27FC236}">
                <a16:creationId xmlns:a16="http://schemas.microsoft.com/office/drawing/2014/main" id="{3E26699D-35A4-EEF7-4EF2-3C9B714C1D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530" y="2778422"/>
            <a:ext cx="1487890" cy="2210083"/>
          </a:xfrm>
          <a:prstGeom prst="rect">
            <a:avLst/>
          </a:prstGeom>
        </p:spPr>
      </p:pic>
      <p:pic>
        <p:nvPicPr>
          <p:cNvPr id="2" name="Picture 1" descr="A yellow circle with a black circle and a black circle with a black circle&#10;&#10;AI-generated content may be incorrect.">
            <a:extLst>
              <a:ext uri="{FF2B5EF4-FFF2-40B4-BE49-F238E27FC236}">
                <a16:creationId xmlns:a16="http://schemas.microsoft.com/office/drawing/2014/main" id="{651059A8-05D6-2D41-8D27-D25302CC826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983"/>
          <a:stretch/>
        </p:blipFill>
        <p:spPr>
          <a:xfrm>
            <a:off x="603530" y="153283"/>
            <a:ext cx="1482060" cy="2210083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A9531FE-44C6-CFAE-8C6A-9EBD6FAA466A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2519853" y="738280"/>
            <a:ext cx="8383809" cy="15144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Panther Fusion runtime cannot exceed 55 minutes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0DAD0E29-AABF-6EF3-5AAE-691C7DA9B124}"/>
              </a:ext>
            </a:extLst>
          </p:cNvPr>
          <p:cNvSpPr txBox="1">
            <a:spLocks/>
          </p:cNvSpPr>
          <p:nvPr/>
        </p:nvSpPr>
        <p:spPr>
          <a:xfrm>
            <a:off x="2641773" y="2440653"/>
            <a:ext cx="6222459" cy="196455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Roboto" panose="02000000000000000000" pitchFamily="2" charset="0"/>
              <a:buChar char="–"/>
              <a:defRPr sz="24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/>
            <a:r>
              <a:rPr lang="en-US" sz="1900" dirty="0"/>
              <a:t>Reduced PCR cycles from 45 </a:t>
            </a:r>
            <a:r>
              <a:rPr lang="en-US" sz="1900" dirty="0">
                <a:sym typeface="Wingdings" panose="05000000000000000000" pitchFamily="2" charset="2"/>
              </a:rPr>
              <a:t> 40 cycles</a:t>
            </a:r>
          </a:p>
          <a:p>
            <a:pPr marL="285750" indent="-285750"/>
            <a:r>
              <a:rPr lang="en-US" sz="1900" dirty="0">
                <a:sym typeface="Wingdings" panose="05000000000000000000" pitchFamily="2" charset="2"/>
              </a:rPr>
              <a:t>Shortened these steps on the Panther Fusion Assay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ym typeface="Wingdings" panose="05000000000000000000" pitchFamily="2" charset="2"/>
              </a:rPr>
              <a:t>Step 1 of the Holding Stage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ym typeface="Wingdings" panose="05000000000000000000" pitchFamily="2" charset="2"/>
              </a:rPr>
              <a:t>Step 1 of the Cycling Stage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ym typeface="Wingdings" panose="05000000000000000000" pitchFamily="2" charset="2"/>
              </a:rPr>
              <a:t>Step 2 of the Cycling Stage</a:t>
            </a:r>
            <a:endParaRPr lang="en-US" dirty="0"/>
          </a:p>
        </p:txBody>
      </p:sp>
      <p:pic>
        <p:nvPicPr>
          <p:cNvPr id="10" name="Picture 2" descr="A screen shot of a graph&#10;&#10;AI-generated content may be incorrect.">
            <a:extLst>
              <a:ext uri="{FF2B5EF4-FFF2-40B4-BE49-F238E27FC236}">
                <a16:creationId xmlns:a16="http://schemas.microsoft.com/office/drawing/2014/main" id="{076B33C3-C45C-42C6-04B7-59A64EB33E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6"/>
          <a:stretch/>
        </p:blipFill>
        <p:spPr bwMode="auto">
          <a:xfrm>
            <a:off x="6711757" y="3282163"/>
            <a:ext cx="5054060" cy="2646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39950B2-8B6C-3D62-B799-D73F031FE123}"/>
              </a:ext>
            </a:extLst>
          </p:cNvPr>
          <p:cNvSpPr txBox="1"/>
          <p:nvPr/>
        </p:nvSpPr>
        <p:spPr>
          <a:xfrm>
            <a:off x="2519853" y="4683760"/>
            <a:ext cx="41919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Lowered the Threshold after Go-Live due to weak amplification of </a:t>
            </a:r>
            <a:r>
              <a:rPr lang="en-US" dirty="0" err="1"/>
              <a:t>pdm</a:t>
            </a:r>
            <a:r>
              <a:rPr lang="en-US" dirty="0"/>
              <a:t> 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100% of Flu A positive specimens with a </a:t>
            </a:r>
            <a:r>
              <a:rPr lang="en-US" dirty="0" err="1"/>
              <a:t>ct</a:t>
            </a:r>
            <a:r>
              <a:rPr lang="en-US" dirty="0"/>
              <a:t> of 34 or less are subtyped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62269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IOWA BRAND COLORS">
      <a:dk1>
        <a:srgbClr val="000000"/>
      </a:dk1>
      <a:lt1>
        <a:srgbClr val="FFFFFF"/>
      </a:lt1>
      <a:dk2>
        <a:srgbClr val="62666A"/>
      </a:dk2>
      <a:lt2>
        <a:srgbClr val="BBBCBC"/>
      </a:lt2>
      <a:accent1>
        <a:srgbClr val="FFCD00"/>
      </a:accent1>
      <a:accent2>
        <a:srgbClr val="616669"/>
      </a:accent2>
      <a:accent3>
        <a:srgbClr val="BBBCBC"/>
      </a:accent3>
      <a:accent4>
        <a:srgbClr val="00A9E0"/>
      </a:accent4>
      <a:accent5>
        <a:srgbClr val="00AF66"/>
      </a:accent5>
      <a:accent6>
        <a:srgbClr val="FF8200"/>
      </a:accent6>
      <a:hlink>
        <a:srgbClr val="00558C"/>
      </a:hlink>
      <a:folHlink>
        <a:srgbClr val="636669"/>
      </a:folHlink>
    </a:clrScheme>
    <a:fontScheme name="University of Iowa">
      <a:majorFont>
        <a:latin typeface="Roboto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79CCDD9754E9B40B13882595ECD5F7A" ma:contentTypeVersion="0" ma:contentTypeDescription="Create a new document." ma:contentTypeScope="" ma:versionID="48ffdc5cb6ca8bf97cbe1bd0206e10b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14B8143-C3D6-460D-830C-A8DBEE85511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421B56A-5C82-479A-80D0-662CC28B937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097FFD54-27B0-415C-8654-D843242BD071}">
  <ds:schemaRefs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http://purl.org/dc/terms/"/>
    <ds:schemaRef ds:uri="http://purl.org/dc/elements/1.1/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28192</TotalTime>
  <Words>859</Words>
  <Application>Microsoft Office PowerPoint</Application>
  <PresentationFormat>Widescreen</PresentationFormat>
  <Paragraphs>199</Paragraphs>
  <Slides>20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Cambria Math</vt:lpstr>
      <vt:lpstr>Roboto</vt:lpstr>
      <vt:lpstr>Roboto Black</vt:lpstr>
      <vt:lpstr>Wingdings</vt:lpstr>
      <vt:lpstr>Office Theme</vt:lpstr>
      <vt:lpstr>Influenza A Subtyping Assay</vt:lpstr>
      <vt:lpstr>Design Process and Implementation</vt:lpstr>
      <vt:lpstr>Target Selection</vt:lpstr>
      <vt:lpstr>Primer / Probe Strategy and Decision</vt:lpstr>
      <vt:lpstr>Decision to use Singleplex Assay Design</vt:lpstr>
      <vt:lpstr>Initial Assay Design – Panther Fusion Open Access</vt:lpstr>
      <vt:lpstr>PowerPoint Presentation</vt:lpstr>
      <vt:lpstr>PowerPoint Presentation</vt:lpstr>
      <vt:lpstr>PowerPoint Presentation</vt:lpstr>
      <vt:lpstr>Proof of Concept</vt:lpstr>
      <vt:lpstr>Optimization of Primer/Probe Mix (PPM)</vt:lpstr>
      <vt:lpstr>PowerPoint Presentation</vt:lpstr>
      <vt:lpstr>PowerPoint Presentation</vt:lpstr>
      <vt:lpstr>Outcome</vt:lpstr>
      <vt:lpstr>Future Projects</vt:lpstr>
      <vt:lpstr>APHL Fellow Poster Influenza A Subtyping</vt:lpstr>
      <vt:lpstr>Questions?</vt:lpstr>
      <vt:lpstr>Acknowledgments</vt:lpstr>
      <vt:lpstr>Thank you</vt:lpstr>
      <vt:lpstr>Closing Slide Header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ryan-potter@uiowa.edu</dc:creator>
  <cp:lastModifiedBy>Platte, Whitney K</cp:lastModifiedBy>
  <cp:revision>326</cp:revision>
  <dcterms:created xsi:type="dcterms:W3CDTF">2020-01-21T18:13:39Z</dcterms:created>
  <dcterms:modified xsi:type="dcterms:W3CDTF">2026-07-09T20:55:56Z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0x010100579CCDD9754E9B40B13882595ECD5F7A</vt:lpwstr>
  </property>
</Properties>
</file>